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1324550" cy="39604950"/>
  <p:notesSz cx="6858000" cy="9144000"/>
  <p:defaultTextStyle>
    <a:defPPr>
      <a:defRPr lang="en-US"/>
    </a:defPPr>
    <a:lvl1pPr algn="l" rtl="0" fontAlgn="base">
      <a:spcBef>
        <a:spcPct val="0"/>
      </a:spcBef>
      <a:spcAft>
        <a:spcPct val="0"/>
      </a:spcAft>
      <a:defRPr sz="8100" kern="1200">
        <a:solidFill>
          <a:schemeClr val="tx1"/>
        </a:solidFill>
        <a:latin typeface="Arial" charset="0"/>
        <a:ea typeface="+mn-ea"/>
        <a:cs typeface="+mn-cs"/>
      </a:defRPr>
    </a:lvl1pPr>
    <a:lvl2pPr marL="457200" algn="l" rtl="0" fontAlgn="base">
      <a:spcBef>
        <a:spcPct val="0"/>
      </a:spcBef>
      <a:spcAft>
        <a:spcPct val="0"/>
      </a:spcAft>
      <a:defRPr sz="8100" kern="1200">
        <a:solidFill>
          <a:schemeClr val="tx1"/>
        </a:solidFill>
        <a:latin typeface="Arial" charset="0"/>
        <a:ea typeface="+mn-ea"/>
        <a:cs typeface="+mn-cs"/>
      </a:defRPr>
    </a:lvl2pPr>
    <a:lvl3pPr marL="914400" algn="l" rtl="0" fontAlgn="base">
      <a:spcBef>
        <a:spcPct val="0"/>
      </a:spcBef>
      <a:spcAft>
        <a:spcPct val="0"/>
      </a:spcAft>
      <a:defRPr sz="8100" kern="1200">
        <a:solidFill>
          <a:schemeClr val="tx1"/>
        </a:solidFill>
        <a:latin typeface="Arial" charset="0"/>
        <a:ea typeface="+mn-ea"/>
        <a:cs typeface="+mn-cs"/>
      </a:defRPr>
    </a:lvl3pPr>
    <a:lvl4pPr marL="1371600" algn="l" rtl="0" fontAlgn="base">
      <a:spcBef>
        <a:spcPct val="0"/>
      </a:spcBef>
      <a:spcAft>
        <a:spcPct val="0"/>
      </a:spcAft>
      <a:defRPr sz="8100" kern="1200">
        <a:solidFill>
          <a:schemeClr val="tx1"/>
        </a:solidFill>
        <a:latin typeface="Arial" charset="0"/>
        <a:ea typeface="+mn-ea"/>
        <a:cs typeface="+mn-cs"/>
      </a:defRPr>
    </a:lvl4pPr>
    <a:lvl5pPr marL="1828800" algn="l" rtl="0" fontAlgn="base">
      <a:spcBef>
        <a:spcPct val="0"/>
      </a:spcBef>
      <a:spcAft>
        <a:spcPct val="0"/>
      </a:spcAft>
      <a:defRPr sz="8100" kern="1200">
        <a:solidFill>
          <a:schemeClr val="tx1"/>
        </a:solidFill>
        <a:latin typeface="Arial" charset="0"/>
        <a:ea typeface="+mn-ea"/>
        <a:cs typeface="+mn-cs"/>
      </a:defRPr>
    </a:lvl5pPr>
    <a:lvl6pPr marL="2286000" algn="l" defTabSz="914400" rtl="0" eaLnBrk="1" latinLnBrk="0" hangingPunct="1">
      <a:defRPr sz="8100" kern="1200">
        <a:solidFill>
          <a:schemeClr val="tx1"/>
        </a:solidFill>
        <a:latin typeface="Arial" charset="0"/>
        <a:ea typeface="+mn-ea"/>
        <a:cs typeface="+mn-cs"/>
      </a:defRPr>
    </a:lvl6pPr>
    <a:lvl7pPr marL="2743200" algn="l" defTabSz="914400" rtl="0" eaLnBrk="1" latinLnBrk="0" hangingPunct="1">
      <a:defRPr sz="8100" kern="1200">
        <a:solidFill>
          <a:schemeClr val="tx1"/>
        </a:solidFill>
        <a:latin typeface="Arial" charset="0"/>
        <a:ea typeface="+mn-ea"/>
        <a:cs typeface="+mn-cs"/>
      </a:defRPr>
    </a:lvl7pPr>
    <a:lvl8pPr marL="3200400" algn="l" defTabSz="914400" rtl="0" eaLnBrk="1" latinLnBrk="0" hangingPunct="1">
      <a:defRPr sz="8100" kern="1200">
        <a:solidFill>
          <a:schemeClr val="tx1"/>
        </a:solidFill>
        <a:latin typeface="Arial" charset="0"/>
        <a:ea typeface="+mn-ea"/>
        <a:cs typeface="+mn-cs"/>
      </a:defRPr>
    </a:lvl8pPr>
    <a:lvl9pPr marL="3657600" algn="l" defTabSz="914400" rtl="0" eaLnBrk="1" latinLnBrk="0" hangingPunct="1">
      <a:defRPr sz="8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CCFF"/>
    <a:srgbClr val="336699"/>
    <a:srgbClr val="443A90"/>
    <a:srgbClr val="EAEAEA"/>
    <a:srgbClr val="D6FEF3"/>
    <a:srgbClr val="D6E7FE"/>
    <a:srgbClr val="ACBE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33" d="100"/>
          <a:sy n="33" d="100"/>
        </p:scale>
        <p:origin x="-2166" y="3090"/>
      </p:cViewPr>
      <p:guideLst>
        <p:guide orient="horz" pos="6834"/>
        <p:guide pos="886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49500" y="12303125"/>
            <a:ext cx="26625550" cy="8489950"/>
          </a:xfrm>
        </p:spPr>
        <p:txBody>
          <a:bodyPr/>
          <a:lstStyle/>
          <a:p>
            <a:r>
              <a:rPr lang="en-US" smtClean="0"/>
              <a:t>Click to edit Master title style</a:t>
            </a:r>
            <a:endParaRPr lang="sk-SK"/>
          </a:p>
        </p:txBody>
      </p:sp>
      <p:sp>
        <p:nvSpPr>
          <p:cNvPr id="3" name="Subtitle 2"/>
          <p:cNvSpPr>
            <a:spLocks noGrp="1"/>
          </p:cNvSpPr>
          <p:nvPr>
            <p:ph type="subTitle" idx="1"/>
          </p:nvPr>
        </p:nvSpPr>
        <p:spPr>
          <a:xfrm>
            <a:off x="4699000" y="22442488"/>
            <a:ext cx="21926550" cy="101219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k-SK"/>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6E042D-954A-4530-9A03-8952D43A4C0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74B850-A7B6-45BC-A658-541A4C4A881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710775" y="1585913"/>
            <a:ext cx="7046913" cy="33793112"/>
          </a:xfrm>
        </p:spPr>
        <p:txBody>
          <a:bodyPr vert="eaVert"/>
          <a:lstStyle/>
          <a:p>
            <a:r>
              <a:rPr lang="en-US" smtClean="0"/>
              <a:t>Click to edit Master title style</a:t>
            </a:r>
            <a:endParaRPr lang="sk-SK"/>
          </a:p>
        </p:txBody>
      </p:sp>
      <p:sp>
        <p:nvSpPr>
          <p:cNvPr id="3" name="Vertical Text Placeholder 2"/>
          <p:cNvSpPr>
            <a:spLocks noGrp="1"/>
          </p:cNvSpPr>
          <p:nvPr>
            <p:ph type="body" orient="vert" idx="1"/>
          </p:nvPr>
        </p:nvSpPr>
        <p:spPr>
          <a:xfrm>
            <a:off x="1566863" y="1585913"/>
            <a:ext cx="20991512" cy="3379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57DC3D-5C07-4F34-B05E-32EA94DD439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8A3447-E654-41B7-8A54-E0F0AD3EA98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74913" y="25449213"/>
            <a:ext cx="26625550" cy="7866062"/>
          </a:xfrm>
        </p:spPr>
        <p:txBody>
          <a:bodyPr anchor="t"/>
          <a:lstStyle>
            <a:lvl1pPr algn="l">
              <a:defRPr sz="4000" b="1" cap="all"/>
            </a:lvl1pPr>
          </a:lstStyle>
          <a:p>
            <a:r>
              <a:rPr lang="en-US" smtClean="0"/>
              <a:t>Click to edit Master title style</a:t>
            </a:r>
            <a:endParaRPr lang="sk-SK"/>
          </a:p>
        </p:txBody>
      </p:sp>
      <p:sp>
        <p:nvSpPr>
          <p:cNvPr id="3" name="Text Placeholder 2"/>
          <p:cNvSpPr>
            <a:spLocks noGrp="1"/>
          </p:cNvSpPr>
          <p:nvPr>
            <p:ph type="body" idx="1"/>
          </p:nvPr>
        </p:nvSpPr>
        <p:spPr>
          <a:xfrm>
            <a:off x="2474913" y="16786225"/>
            <a:ext cx="26625550" cy="86629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7697F6-72B9-476C-A917-046457C1F2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Content Placeholder 2"/>
          <p:cNvSpPr>
            <a:spLocks noGrp="1"/>
          </p:cNvSpPr>
          <p:nvPr>
            <p:ph sz="half" idx="1"/>
          </p:nvPr>
        </p:nvSpPr>
        <p:spPr>
          <a:xfrm>
            <a:off x="1566863" y="9240838"/>
            <a:ext cx="14019212" cy="2613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Content Placeholder 3"/>
          <p:cNvSpPr>
            <a:spLocks noGrp="1"/>
          </p:cNvSpPr>
          <p:nvPr>
            <p:ph sz="half" idx="2"/>
          </p:nvPr>
        </p:nvSpPr>
        <p:spPr>
          <a:xfrm>
            <a:off x="15738475" y="9240838"/>
            <a:ext cx="14019213" cy="2613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6B8DC6-9C6E-4249-A2C6-9A8A9820822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k-SK"/>
          </a:p>
        </p:txBody>
      </p:sp>
      <p:sp>
        <p:nvSpPr>
          <p:cNvPr id="3" name="Text Placeholder 2"/>
          <p:cNvSpPr>
            <a:spLocks noGrp="1"/>
          </p:cNvSpPr>
          <p:nvPr>
            <p:ph type="body" idx="1"/>
          </p:nvPr>
        </p:nvSpPr>
        <p:spPr>
          <a:xfrm>
            <a:off x="1566863" y="8864600"/>
            <a:ext cx="13839825" cy="3695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6863" y="12560300"/>
            <a:ext cx="13839825" cy="2281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5" name="Text Placeholder 4"/>
          <p:cNvSpPr>
            <a:spLocks noGrp="1"/>
          </p:cNvSpPr>
          <p:nvPr>
            <p:ph type="body" sz="quarter" idx="3"/>
          </p:nvPr>
        </p:nvSpPr>
        <p:spPr>
          <a:xfrm>
            <a:off x="15913100" y="8864600"/>
            <a:ext cx="13844588" cy="3695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913100" y="12560300"/>
            <a:ext cx="13844588" cy="2281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CA0FB05-8CCF-4F8E-A94A-6E400AC05AA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k-SK"/>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2A0334A-990B-4396-A884-F6851E01E3F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B77D5C5-3B52-48C5-90F5-27884415FF1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6863" y="1576388"/>
            <a:ext cx="10304462" cy="6711950"/>
          </a:xfrm>
        </p:spPr>
        <p:txBody>
          <a:bodyPr anchor="b"/>
          <a:lstStyle>
            <a:lvl1pPr algn="l">
              <a:defRPr sz="2000" b="1"/>
            </a:lvl1pPr>
          </a:lstStyle>
          <a:p>
            <a:r>
              <a:rPr lang="en-US" smtClean="0"/>
              <a:t>Click to edit Master title style</a:t>
            </a:r>
            <a:endParaRPr lang="sk-SK"/>
          </a:p>
        </p:txBody>
      </p:sp>
      <p:sp>
        <p:nvSpPr>
          <p:cNvPr id="3" name="Content Placeholder 2"/>
          <p:cNvSpPr>
            <a:spLocks noGrp="1"/>
          </p:cNvSpPr>
          <p:nvPr>
            <p:ph idx="1"/>
          </p:nvPr>
        </p:nvSpPr>
        <p:spPr>
          <a:xfrm>
            <a:off x="12247563" y="1576388"/>
            <a:ext cx="17510125" cy="33802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4" name="Text Placeholder 3"/>
          <p:cNvSpPr>
            <a:spLocks noGrp="1"/>
          </p:cNvSpPr>
          <p:nvPr>
            <p:ph type="body" sz="half" idx="2"/>
          </p:nvPr>
        </p:nvSpPr>
        <p:spPr>
          <a:xfrm>
            <a:off x="1566863" y="8288338"/>
            <a:ext cx="10304462" cy="270906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54DE0B-BF84-4BBB-9726-6E0FFB629C5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0450" y="27724100"/>
            <a:ext cx="18794413" cy="3271838"/>
          </a:xfrm>
        </p:spPr>
        <p:txBody>
          <a:bodyPr anchor="b"/>
          <a:lstStyle>
            <a:lvl1pPr algn="l">
              <a:defRPr sz="2000" b="1"/>
            </a:lvl1pPr>
          </a:lstStyle>
          <a:p>
            <a:r>
              <a:rPr lang="en-US" smtClean="0"/>
              <a:t>Click to edit Master title style</a:t>
            </a:r>
            <a:endParaRPr lang="sk-SK"/>
          </a:p>
        </p:txBody>
      </p:sp>
      <p:sp>
        <p:nvSpPr>
          <p:cNvPr id="3" name="Picture Placeholder 2"/>
          <p:cNvSpPr>
            <a:spLocks noGrp="1"/>
          </p:cNvSpPr>
          <p:nvPr>
            <p:ph type="pic" idx="1"/>
          </p:nvPr>
        </p:nvSpPr>
        <p:spPr>
          <a:xfrm>
            <a:off x="6140450" y="3538538"/>
            <a:ext cx="18794413" cy="23763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6140450" y="30995938"/>
            <a:ext cx="18794413" cy="46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4B3EF4-ADAD-4753-BE13-6438FD38D6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6699"/>
            </a:gs>
            <a:gs pos="100000">
              <a:srgbClr val="EAEAEA"/>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6863" y="1585913"/>
            <a:ext cx="28190825" cy="6600825"/>
          </a:xfrm>
          <a:prstGeom prst="rect">
            <a:avLst/>
          </a:prstGeom>
          <a:noFill/>
          <a:ln w="9525">
            <a:noFill/>
            <a:miter lim="800000"/>
            <a:headEnd/>
            <a:tailEnd/>
          </a:ln>
          <a:effectLst/>
        </p:spPr>
        <p:txBody>
          <a:bodyPr vert="horz" wrap="square" lIns="411480" tIns="205740" rIns="411480" bIns="205740" numCol="1" anchor="ctr" anchorCtr="0" compatLnSpc="1">
            <a:prstTxWarp prst="textNoShape">
              <a:avLst/>
            </a:prstTxWarp>
          </a:bodyPr>
          <a:lstStyle/>
          <a:p>
            <a:pPr lvl="0"/>
            <a:r>
              <a:rPr lang="en-US" smtClean="0"/>
              <a:t>Kliknite sem a upravte štýl predlohy nadpisov.</a:t>
            </a:r>
          </a:p>
        </p:txBody>
      </p:sp>
      <p:sp>
        <p:nvSpPr>
          <p:cNvPr id="1027" name="Rectangle 3"/>
          <p:cNvSpPr>
            <a:spLocks noGrp="1" noChangeArrowheads="1"/>
          </p:cNvSpPr>
          <p:nvPr>
            <p:ph type="body" idx="1"/>
          </p:nvPr>
        </p:nvSpPr>
        <p:spPr bwMode="auto">
          <a:xfrm>
            <a:off x="1566863" y="9240838"/>
            <a:ext cx="28190825" cy="26138187"/>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p>
            <a:pPr lvl="0"/>
            <a:r>
              <a:rPr lang="en-US" smtClean="0"/>
              <a:t>Kliknite sem a upravte štýly predlohy textu.</a:t>
            </a:r>
          </a:p>
          <a:p>
            <a:pPr lvl="1"/>
            <a:r>
              <a:rPr lang="en-US" smtClean="0"/>
              <a:t>Druhá úroveň</a:t>
            </a:r>
          </a:p>
          <a:p>
            <a:pPr lvl="2"/>
            <a:r>
              <a:rPr lang="en-US" smtClean="0"/>
              <a:t>Tretia úroveň</a:t>
            </a:r>
          </a:p>
          <a:p>
            <a:pPr lvl="3"/>
            <a:r>
              <a:rPr lang="en-US" smtClean="0"/>
              <a:t>Štvrtá úroveň</a:t>
            </a:r>
          </a:p>
          <a:p>
            <a:pPr lvl="4"/>
            <a:r>
              <a:rPr lang="en-US" smtClean="0"/>
              <a:t>Piata úroveň</a:t>
            </a:r>
          </a:p>
        </p:txBody>
      </p:sp>
      <p:sp>
        <p:nvSpPr>
          <p:cNvPr id="1028" name="Rectangle 4"/>
          <p:cNvSpPr>
            <a:spLocks noGrp="1" noChangeArrowheads="1"/>
          </p:cNvSpPr>
          <p:nvPr>
            <p:ph type="dt" sz="half" idx="2"/>
          </p:nvPr>
        </p:nvSpPr>
        <p:spPr bwMode="auto">
          <a:xfrm>
            <a:off x="1566863" y="36066413"/>
            <a:ext cx="7308850" cy="2751137"/>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defTabSz="4114800">
              <a:defRPr sz="6300"/>
            </a:lvl1pPr>
          </a:lstStyle>
          <a:p>
            <a:endParaRPr lang="en-US"/>
          </a:p>
        </p:txBody>
      </p:sp>
      <p:sp>
        <p:nvSpPr>
          <p:cNvPr id="1029" name="Rectangle 5"/>
          <p:cNvSpPr>
            <a:spLocks noGrp="1" noChangeArrowheads="1"/>
          </p:cNvSpPr>
          <p:nvPr>
            <p:ph type="ftr" sz="quarter" idx="3"/>
          </p:nvPr>
        </p:nvSpPr>
        <p:spPr bwMode="auto">
          <a:xfrm>
            <a:off x="10702925" y="36066413"/>
            <a:ext cx="9918700" cy="2751137"/>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algn="ctr" defTabSz="4114800">
              <a:defRPr sz="6300"/>
            </a:lvl1pPr>
          </a:lstStyle>
          <a:p>
            <a:endParaRPr lang="en-US"/>
          </a:p>
        </p:txBody>
      </p:sp>
      <p:sp>
        <p:nvSpPr>
          <p:cNvPr id="1030" name="Rectangle 6"/>
          <p:cNvSpPr>
            <a:spLocks noGrp="1" noChangeArrowheads="1"/>
          </p:cNvSpPr>
          <p:nvPr>
            <p:ph type="sldNum" sz="quarter" idx="4"/>
          </p:nvPr>
        </p:nvSpPr>
        <p:spPr bwMode="auto">
          <a:xfrm>
            <a:off x="22448838" y="36066413"/>
            <a:ext cx="7308850" cy="2751137"/>
          </a:xfrm>
          <a:prstGeom prst="rect">
            <a:avLst/>
          </a:prstGeom>
          <a:noFill/>
          <a:ln w="9525">
            <a:noFill/>
            <a:miter lim="800000"/>
            <a:headEnd/>
            <a:tailEnd/>
          </a:ln>
          <a:effectLst/>
        </p:spPr>
        <p:txBody>
          <a:bodyPr vert="horz" wrap="square" lIns="411480" tIns="205740" rIns="411480" bIns="205740" numCol="1" anchor="t" anchorCtr="0" compatLnSpc="1">
            <a:prstTxWarp prst="textNoShape">
              <a:avLst/>
            </a:prstTxWarp>
          </a:bodyPr>
          <a:lstStyle>
            <a:lvl1pPr algn="r" defTabSz="4114800">
              <a:defRPr sz="6300"/>
            </a:lvl1pPr>
          </a:lstStyle>
          <a:p>
            <a:fld id="{E8FBD8CC-BAAA-4B63-8893-6B02DF8F9F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fontAlgn="base">
        <a:spcBef>
          <a:spcPct val="0"/>
        </a:spcBef>
        <a:spcAft>
          <a:spcPct val="0"/>
        </a:spcAft>
        <a:defRPr sz="19800">
          <a:solidFill>
            <a:schemeClr val="tx2"/>
          </a:solidFill>
          <a:latin typeface="+mj-lt"/>
          <a:ea typeface="+mj-ea"/>
          <a:cs typeface="+mj-cs"/>
        </a:defRPr>
      </a:lvl1pPr>
      <a:lvl2pPr algn="ctr" defTabSz="4114800" rtl="0" fontAlgn="base">
        <a:spcBef>
          <a:spcPct val="0"/>
        </a:spcBef>
        <a:spcAft>
          <a:spcPct val="0"/>
        </a:spcAft>
        <a:defRPr sz="19800">
          <a:solidFill>
            <a:schemeClr val="tx2"/>
          </a:solidFill>
          <a:latin typeface="Arial" charset="0"/>
        </a:defRPr>
      </a:lvl2pPr>
      <a:lvl3pPr algn="ctr" defTabSz="4114800" rtl="0" fontAlgn="base">
        <a:spcBef>
          <a:spcPct val="0"/>
        </a:spcBef>
        <a:spcAft>
          <a:spcPct val="0"/>
        </a:spcAft>
        <a:defRPr sz="19800">
          <a:solidFill>
            <a:schemeClr val="tx2"/>
          </a:solidFill>
          <a:latin typeface="Arial" charset="0"/>
        </a:defRPr>
      </a:lvl3pPr>
      <a:lvl4pPr algn="ctr" defTabSz="4114800" rtl="0" fontAlgn="base">
        <a:spcBef>
          <a:spcPct val="0"/>
        </a:spcBef>
        <a:spcAft>
          <a:spcPct val="0"/>
        </a:spcAft>
        <a:defRPr sz="19800">
          <a:solidFill>
            <a:schemeClr val="tx2"/>
          </a:solidFill>
          <a:latin typeface="Arial" charset="0"/>
        </a:defRPr>
      </a:lvl4pPr>
      <a:lvl5pPr algn="ctr" defTabSz="4114800" rtl="0" fontAlgn="base">
        <a:spcBef>
          <a:spcPct val="0"/>
        </a:spcBef>
        <a:spcAft>
          <a:spcPct val="0"/>
        </a:spcAft>
        <a:defRPr sz="19800">
          <a:solidFill>
            <a:schemeClr val="tx2"/>
          </a:solidFill>
          <a:latin typeface="Arial" charset="0"/>
        </a:defRPr>
      </a:lvl5pPr>
      <a:lvl6pPr marL="457200" algn="ctr" defTabSz="4114800" rtl="0" fontAlgn="base">
        <a:spcBef>
          <a:spcPct val="0"/>
        </a:spcBef>
        <a:spcAft>
          <a:spcPct val="0"/>
        </a:spcAft>
        <a:defRPr sz="19800">
          <a:solidFill>
            <a:schemeClr val="tx2"/>
          </a:solidFill>
          <a:latin typeface="Arial" charset="0"/>
        </a:defRPr>
      </a:lvl6pPr>
      <a:lvl7pPr marL="914400" algn="ctr" defTabSz="4114800" rtl="0" fontAlgn="base">
        <a:spcBef>
          <a:spcPct val="0"/>
        </a:spcBef>
        <a:spcAft>
          <a:spcPct val="0"/>
        </a:spcAft>
        <a:defRPr sz="19800">
          <a:solidFill>
            <a:schemeClr val="tx2"/>
          </a:solidFill>
          <a:latin typeface="Arial" charset="0"/>
        </a:defRPr>
      </a:lvl7pPr>
      <a:lvl8pPr marL="1371600" algn="ctr" defTabSz="4114800" rtl="0" fontAlgn="base">
        <a:spcBef>
          <a:spcPct val="0"/>
        </a:spcBef>
        <a:spcAft>
          <a:spcPct val="0"/>
        </a:spcAft>
        <a:defRPr sz="19800">
          <a:solidFill>
            <a:schemeClr val="tx2"/>
          </a:solidFill>
          <a:latin typeface="Arial" charset="0"/>
        </a:defRPr>
      </a:lvl8pPr>
      <a:lvl9pPr marL="1828800" algn="ctr" defTabSz="4114800" rtl="0" fontAlgn="base">
        <a:spcBef>
          <a:spcPct val="0"/>
        </a:spcBef>
        <a:spcAft>
          <a:spcPct val="0"/>
        </a:spcAft>
        <a:defRPr sz="19800">
          <a:solidFill>
            <a:schemeClr val="tx2"/>
          </a:solidFill>
          <a:latin typeface="Arial" charset="0"/>
        </a:defRPr>
      </a:lvl9pPr>
    </p:titleStyle>
    <p:bodyStyle>
      <a:lvl1pPr marL="1543050" indent="-1543050" algn="l" defTabSz="4114800" rtl="0" fontAlgn="base">
        <a:spcBef>
          <a:spcPct val="20000"/>
        </a:spcBef>
        <a:spcAft>
          <a:spcPct val="0"/>
        </a:spcAft>
        <a:buChar char="•"/>
        <a:defRPr sz="14400">
          <a:solidFill>
            <a:schemeClr val="tx1"/>
          </a:solidFill>
          <a:latin typeface="+mn-lt"/>
          <a:ea typeface="+mn-ea"/>
          <a:cs typeface="+mn-cs"/>
        </a:defRPr>
      </a:lvl1pPr>
      <a:lvl2pPr marL="3343275" indent="-1285875" algn="l" defTabSz="4114800" rtl="0" fontAlgn="base">
        <a:spcBef>
          <a:spcPct val="20000"/>
        </a:spcBef>
        <a:spcAft>
          <a:spcPct val="0"/>
        </a:spcAft>
        <a:buChar char="–"/>
        <a:defRPr sz="12600">
          <a:solidFill>
            <a:schemeClr val="tx1"/>
          </a:solidFill>
          <a:latin typeface="+mn-lt"/>
        </a:defRPr>
      </a:lvl2pPr>
      <a:lvl3pPr marL="5143500" indent="-1028700" algn="l" defTabSz="4114800" rtl="0" fontAlgn="base">
        <a:spcBef>
          <a:spcPct val="20000"/>
        </a:spcBef>
        <a:spcAft>
          <a:spcPct val="0"/>
        </a:spcAft>
        <a:buChar char="•"/>
        <a:defRPr sz="10800">
          <a:solidFill>
            <a:schemeClr val="tx1"/>
          </a:solidFill>
          <a:latin typeface="+mn-lt"/>
        </a:defRPr>
      </a:lvl3pPr>
      <a:lvl4pPr marL="7200900" indent="-1028700" algn="l" defTabSz="4114800" rtl="0" fontAlgn="base">
        <a:spcBef>
          <a:spcPct val="20000"/>
        </a:spcBef>
        <a:spcAft>
          <a:spcPct val="0"/>
        </a:spcAft>
        <a:buChar char="–"/>
        <a:defRPr sz="9000">
          <a:solidFill>
            <a:schemeClr val="tx1"/>
          </a:solidFill>
          <a:latin typeface="+mn-lt"/>
        </a:defRPr>
      </a:lvl4pPr>
      <a:lvl5pPr marL="9258300" indent="-1028700" algn="l" defTabSz="4114800" rtl="0" fontAlgn="base">
        <a:spcBef>
          <a:spcPct val="20000"/>
        </a:spcBef>
        <a:spcAft>
          <a:spcPct val="0"/>
        </a:spcAft>
        <a:buChar char="»"/>
        <a:defRPr sz="9000">
          <a:solidFill>
            <a:schemeClr val="tx1"/>
          </a:solidFill>
          <a:latin typeface="+mn-lt"/>
        </a:defRPr>
      </a:lvl5pPr>
      <a:lvl6pPr marL="9715500" indent="-1028700" algn="l" defTabSz="4114800" rtl="0" fontAlgn="base">
        <a:spcBef>
          <a:spcPct val="20000"/>
        </a:spcBef>
        <a:spcAft>
          <a:spcPct val="0"/>
        </a:spcAft>
        <a:buChar char="»"/>
        <a:defRPr sz="9000">
          <a:solidFill>
            <a:schemeClr val="tx1"/>
          </a:solidFill>
          <a:latin typeface="+mn-lt"/>
        </a:defRPr>
      </a:lvl6pPr>
      <a:lvl7pPr marL="10172700" indent="-1028700" algn="l" defTabSz="4114800" rtl="0" fontAlgn="base">
        <a:spcBef>
          <a:spcPct val="20000"/>
        </a:spcBef>
        <a:spcAft>
          <a:spcPct val="0"/>
        </a:spcAft>
        <a:buChar char="»"/>
        <a:defRPr sz="9000">
          <a:solidFill>
            <a:schemeClr val="tx1"/>
          </a:solidFill>
          <a:latin typeface="+mn-lt"/>
        </a:defRPr>
      </a:lvl7pPr>
      <a:lvl8pPr marL="10629900" indent="-1028700" algn="l" defTabSz="4114800" rtl="0" fontAlgn="base">
        <a:spcBef>
          <a:spcPct val="20000"/>
        </a:spcBef>
        <a:spcAft>
          <a:spcPct val="0"/>
        </a:spcAft>
        <a:buChar char="»"/>
        <a:defRPr sz="9000">
          <a:solidFill>
            <a:schemeClr val="tx1"/>
          </a:solidFill>
          <a:latin typeface="+mn-lt"/>
        </a:defRPr>
      </a:lvl8pPr>
      <a:lvl9pPr marL="11087100" indent="-1028700" algn="l" defTabSz="4114800" rtl="0" fontAlgn="base">
        <a:spcBef>
          <a:spcPct val="20000"/>
        </a:spcBef>
        <a:spcAft>
          <a:spcPct val="0"/>
        </a:spcAft>
        <a:buChar char="»"/>
        <a:defRPr sz="9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monika.jerigova@ilc.sk" TargetMode="External"/><Relationship Id="rId7" Type="http://schemas.openxmlformats.org/officeDocument/2006/relationships/image" Target="../media/image5.tiff"/><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oleObject" Target="../embeddings/oleObject1.bin"/><Relationship Id="rId5" Type="http://schemas.openxmlformats.org/officeDocument/2006/relationships/image" Target="../media/image3.jpeg"/><Relationship Id="rId10" Type="http://schemas.openxmlformats.org/officeDocument/2006/relationships/image" Target="../media/image8.tiff"/><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581150" y="831850"/>
            <a:ext cx="28120975" cy="1191877"/>
          </a:xfrm>
          <a:prstGeom prst="rect">
            <a:avLst/>
          </a:prstGeom>
          <a:noFill/>
          <a:ln w="9525">
            <a:noFill/>
            <a:miter lim="800000"/>
            <a:headEnd/>
            <a:tailEnd/>
          </a:ln>
          <a:effectLst/>
        </p:spPr>
        <p:txBody>
          <a:bodyPr lIns="83075" tIns="41535" rIns="83075" bIns="41535">
            <a:spAutoFit/>
          </a:bodyPr>
          <a:lstStyle/>
          <a:p>
            <a:pPr algn="ctr"/>
            <a:r>
              <a:rPr lang="en-US" sz="7200" b="1" dirty="0">
                <a:latin typeface="Times New Roman" pitchFamily="18" charset="0"/>
                <a:cs typeface="Times New Roman" pitchFamily="18" charset="0"/>
              </a:rPr>
              <a:t>Two-color </a:t>
            </a:r>
            <a:r>
              <a:rPr lang="en-US" sz="7200" b="1" dirty="0" err="1">
                <a:latin typeface="Times New Roman" pitchFamily="18" charset="0"/>
                <a:cs typeface="Times New Roman" pitchFamily="18" charset="0"/>
              </a:rPr>
              <a:t>wavemixing</a:t>
            </a:r>
            <a:r>
              <a:rPr lang="en-US" sz="7200" b="1" dirty="0">
                <a:latin typeface="Times New Roman" pitchFamily="18" charset="0"/>
                <a:cs typeface="Times New Roman" pitchFamily="18" charset="0"/>
              </a:rPr>
              <a:t> in Secondary Ion Mass Spectrometry</a:t>
            </a:r>
            <a:endParaRPr lang="sk-SK" sz="7200" b="1" dirty="0">
              <a:latin typeface="Times New Roman" pitchFamily="18" charset="0"/>
              <a:cs typeface="Times New Roman" pitchFamily="18" charset="0"/>
            </a:endParaRPr>
          </a:p>
        </p:txBody>
      </p:sp>
      <p:sp>
        <p:nvSpPr>
          <p:cNvPr id="2053" name="Text Box 5"/>
          <p:cNvSpPr txBox="1">
            <a:spLocks noChangeArrowheads="1"/>
          </p:cNvSpPr>
          <p:nvPr/>
        </p:nvSpPr>
        <p:spPr bwMode="auto">
          <a:xfrm>
            <a:off x="3457574" y="2020888"/>
            <a:ext cx="23460075" cy="2202923"/>
          </a:xfrm>
          <a:prstGeom prst="rect">
            <a:avLst/>
          </a:prstGeom>
          <a:noFill/>
          <a:ln w="9525">
            <a:noFill/>
            <a:miter lim="800000"/>
            <a:headEnd/>
            <a:tailEnd/>
          </a:ln>
          <a:effectLst/>
        </p:spPr>
        <p:txBody>
          <a:bodyPr wrap="square" lIns="83075" tIns="41535" rIns="83075" bIns="41535">
            <a:spAutoFit/>
          </a:bodyPr>
          <a:lstStyle/>
          <a:p>
            <a:pPr algn="ctr" defTabSz="828675" eaLnBrk="0" hangingPunct="0">
              <a:lnSpc>
                <a:spcPct val="50000"/>
              </a:lnSpc>
              <a:spcBef>
                <a:spcPct val="50000"/>
              </a:spcBef>
            </a:pPr>
            <a:endParaRPr lang="cs-CZ" sz="4500" b="1" dirty="0">
              <a:latin typeface="Times New Roman" pitchFamily="18" charset="0"/>
            </a:endParaRPr>
          </a:p>
          <a:p>
            <a:pPr algn="ctr" defTabSz="828675" eaLnBrk="0" hangingPunct="0">
              <a:lnSpc>
                <a:spcPct val="50000"/>
              </a:lnSpc>
              <a:spcBef>
                <a:spcPct val="50000"/>
              </a:spcBef>
            </a:pPr>
            <a:r>
              <a:rPr lang="cs-CZ" sz="3600" dirty="0" smtClean="0">
                <a:latin typeface="Times New Roman" pitchFamily="18" charset="0"/>
              </a:rPr>
              <a:t>DUSAN LORENC</a:t>
            </a:r>
            <a:r>
              <a:rPr lang="sk-SK" sz="3600" dirty="0" smtClean="0">
                <a:latin typeface="Times New Roman" pitchFamily="18" charset="0"/>
              </a:rPr>
              <a:t>,</a:t>
            </a:r>
            <a:r>
              <a:rPr lang="en-US" sz="3600" dirty="0" smtClean="0">
                <a:latin typeface="Times New Roman" pitchFamily="18" charset="0"/>
              </a:rPr>
              <a:t> </a:t>
            </a:r>
            <a:r>
              <a:rPr lang="cs-CZ" sz="3600" dirty="0" smtClean="0">
                <a:latin typeface="Times New Roman" pitchFamily="18" charset="0"/>
              </a:rPr>
              <a:t>MONIKA  JERIGOVA, DUSAN </a:t>
            </a:r>
            <a:r>
              <a:rPr lang="cs-CZ" sz="3600" dirty="0" smtClean="0">
                <a:latin typeface="Times New Roman" pitchFamily="18" charset="0"/>
              </a:rPr>
              <a:t>VELIC</a:t>
            </a:r>
            <a:endParaRPr lang="cs-CZ" sz="3600" dirty="0">
              <a:latin typeface="Times New Roman" pitchFamily="18" charset="0"/>
            </a:endParaRPr>
          </a:p>
          <a:p>
            <a:pPr defTabSz="828675" eaLnBrk="0" hangingPunct="0">
              <a:lnSpc>
                <a:spcPct val="40000"/>
              </a:lnSpc>
              <a:spcBef>
                <a:spcPct val="50000"/>
              </a:spcBef>
            </a:pPr>
            <a:r>
              <a:rPr lang="cs-CZ" sz="3200" i="1" dirty="0">
                <a:latin typeface="Times New Roman" pitchFamily="18" charset="0"/>
              </a:rPr>
              <a:t>		</a:t>
            </a:r>
            <a:endParaRPr lang="cs-CZ" sz="2400" i="1" dirty="0">
              <a:latin typeface="Times New Roman" pitchFamily="18" charset="0"/>
            </a:endParaRPr>
          </a:p>
          <a:p>
            <a:pPr defTabSz="828675" eaLnBrk="0" hangingPunct="0">
              <a:lnSpc>
                <a:spcPct val="40000"/>
              </a:lnSpc>
              <a:spcBef>
                <a:spcPct val="50000"/>
              </a:spcBef>
            </a:pPr>
            <a:r>
              <a:rPr lang="cs-CZ" sz="2400" i="1" dirty="0">
                <a:latin typeface="Times New Roman" pitchFamily="18" charset="0"/>
              </a:rPr>
              <a:t>				</a:t>
            </a:r>
            <a:r>
              <a:rPr lang="cs-CZ" sz="2800" i="1" dirty="0">
                <a:latin typeface="Times New Roman" pitchFamily="18" charset="0"/>
              </a:rPr>
              <a:t>	International Laser Center, </a:t>
            </a:r>
            <a:r>
              <a:rPr lang="cs-CZ" sz="2800" i="1" dirty="0" smtClean="0">
                <a:latin typeface="Times New Roman" pitchFamily="18" charset="0"/>
              </a:rPr>
              <a:t>Ilkovicova </a:t>
            </a:r>
            <a:r>
              <a:rPr lang="cs-CZ" sz="2800" i="1" dirty="0">
                <a:latin typeface="Times New Roman" pitchFamily="18" charset="0"/>
              </a:rPr>
              <a:t>3, 842 15 Bratislava, Slovak </a:t>
            </a:r>
            <a:r>
              <a:rPr lang="cs-CZ" sz="2800" i="1" dirty="0" smtClean="0">
                <a:latin typeface="Times New Roman" pitchFamily="18" charset="0"/>
              </a:rPr>
              <a:t>Republic, e-mail: </a:t>
            </a:r>
            <a:r>
              <a:rPr lang="cs-CZ" sz="2800" i="1" dirty="0" smtClean="0">
                <a:latin typeface="Times New Roman" pitchFamily="18" charset="0"/>
                <a:hlinkClick r:id="rId3"/>
              </a:rPr>
              <a:t>dusan.lorenc</a:t>
            </a:r>
            <a:r>
              <a:rPr lang="en-US" sz="2800" i="1" dirty="0" smtClean="0">
                <a:latin typeface="Times New Roman" pitchFamily="18" charset="0"/>
                <a:hlinkClick r:id="rId3"/>
              </a:rPr>
              <a:t>@</a:t>
            </a:r>
            <a:r>
              <a:rPr lang="sk-SK" sz="2800" i="1" dirty="0" smtClean="0">
                <a:latin typeface="Times New Roman" pitchFamily="18" charset="0"/>
                <a:hlinkClick r:id="rId3"/>
              </a:rPr>
              <a:t>ilc.</a:t>
            </a:r>
            <a:r>
              <a:rPr lang="en-US" sz="2800" i="1" dirty="0" err="1" smtClean="0">
                <a:latin typeface="Times New Roman" pitchFamily="18" charset="0"/>
                <a:hlinkClick r:id="rId3"/>
              </a:rPr>
              <a:t>sk</a:t>
            </a:r>
            <a:endParaRPr lang="cs-CZ" sz="2800" i="1" dirty="0">
              <a:latin typeface="Times New Roman" pitchFamily="18" charset="0"/>
            </a:endParaRPr>
          </a:p>
          <a:p>
            <a:pPr defTabSz="828675" eaLnBrk="0" hangingPunct="0">
              <a:lnSpc>
                <a:spcPct val="40000"/>
              </a:lnSpc>
              <a:spcBef>
                <a:spcPct val="50000"/>
              </a:spcBef>
            </a:pPr>
            <a:r>
              <a:rPr lang="cs-CZ" sz="2800" i="1" dirty="0">
                <a:latin typeface="Times New Roman" pitchFamily="18" charset="0"/>
              </a:rPr>
              <a:t>		</a:t>
            </a:r>
            <a:r>
              <a:rPr lang="cs-CZ" sz="2800" i="1" dirty="0" smtClean="0">
                <a:latin typeface="Times New Roman" pitchFamily="18" charset="0"/>
              </a:rPr>
              <a:t>Department of Physical and Theoretical Chemistry, Faculty of Natural Sciences, </a:t>
            </a:r>
            <a:r>
              <a:rPr lang="en-US" sz="2800" i="1" dirty="0" smtClean="0">
                <a:latin typeface="Times New Roman" pitchFamily="18" charset="0"/>
              </a:rPr>
              <a:t>Comenius University, </a:t>
            </a:r>
            <a:r>
              <a:rPr lang="cs-CZ" sz="2800" i="1" dirty="0" smtClean="0">
                <a:latin typeface="Times New Roman" pitchFamily="18" charset="0"/>
              </a:rPr>
              <a:t>Ilkovicova 6, 842 15 Bratislava, Slovak Republic</a:t>
            </a:r>
            <a:endParaRPr lang="cs-CZ" sz="2800" i="1" dirty="0">
              <a:latin typeface="Times New Roman" pitchFamily="18" charset="0"/>
            </a:endParaRPr>
          </a:p>
        </p:txBody>
      </p:sp>
      <p:sp>
        <p:nvSpPr>
          <p:cNvPr id="2075" name="Text Box 27"/>
          <p:cNvSpPr txBox="1">
            <a:spLocks noChangeArrowheads="1"/>
          </p:cNvSpPr>
          <p:nvPr/>
        </p:nvSpPr>
        <p:spPr bwMode="auto">
          <a:xfrm>
            <a:off x="1001713" y="5268913"/>
            <a:ext cx="29402087" cy="2800767"/>
          </a:xfrm>
          <a:prstGeom prst="rect">
            <a:avLst/>
          </a:prstGeom>
          <a:noFill/>
          <a:ln w="9525">
            <a:noFill/>
            <a:miter lim="800000"/>
            <a:headEnd/>
            <a:tailEnd/>
          </a:ln>
          <a:effectLst/>
        </p:spPr>
        <p:txBody>
          <a:bodyPr wrap="square">
            <a:spAutoFit/>
          </a:bodyPr>
          <a:lstStyle/>
          <a:p>
            <a:pPr algn="just"/>
            <a:r>
              <a:rPr lang="en-US" sz="4800" b="1" dirty="0" smtClean="0">
                <a:solidFill>
                  <a:srgbClr val="0033CC"/>
                </a:solidFill>
                <a:latin typeface="Times New Roman" pitchFamily="18" charset="0"/>
                <a:cs typeface="Times New Roman" pitchFamily="18" charset="0"/>
              </a:rPr>
              <a:t>Abstract</a:t>
            </a:r>
            <a:endParaRPr lang="sk-SK" sz="4800" b="1" dirty="0" smtClean="0">
              <a:solidFill>
                <a:srgbClr val="0033CC"/>
              </a:solidFill>
              <a:latin typeface="Times New Roman" pitchFamily="18" charset="0"/>
              <a:cs typeface="Times New Roman" pitchFamily="18" charset="0"/>
            </a:endParaRPr>
          </a:p>
          <a:p>
            <a:pPr algn="just"/>
            <a:r>
              <a:rPr lang="en-US" sz="3200" b="1" dirty="0" smtClean="0">
                <a:latin typeface="Times New Roman" pitchFamily="18" charset="0"/>
                <a:cs typeface="Times New Roman" pitchFamily="18" charset="0"/>
              </a:rPr>
              <a:t>An alternative method for laser post-ionization in secondary ion mass spectrometry is introduced. By mixing a fundamental </a:t>
            </a:r>
            <a:r>
              <a:rPr lang="en-US" sz="3200" b="1" dirty="0" smtClean="0">
                <a:latin typeface="Times New Roman" pitchFamily="18" charset="0"/>
                <a:cs typeface="Times New Roman" pitchFamily="18" charset="0"/>
              </a:rPr>
              <a:t>laser </a:t>
            </a:r>
            <a:r>
              <a:rPr lang="en-US" sz="3200" b="1" dirty="0" smtClean="0">
                <a:latin typeface="Times New Roman" pitchFamily="18" charset="0"/>
                <a:cs typeface="Times New Roman" pitchFamily="18" charset="0"/>
              </a:rPr>
              <a:t>field with the intensity of 1</a:t>
            </a:r>
            <a:r>
              <a:rPr lang="en-US" sz="3200" b="1" dirty="0" smtClean="0">
                <a:latin typeface="Times New Roman" pitchFamily="18" charset="0"/>
                <a:cs typeface="Times New Roman" pitchFamily="18" charset="0"/>
                <a:sym typeface="Symbol"/>
              </a:rPr>
              <a:t></a:t>
            </a:r>
            <a:r>
              <a:rPr lang="en-US" sz="3200" b="1" dirty="0" smtClean="0">
                <a:latin typeface="Times New Roman" pitchFamily="18" charset="0"/>
                <a:cs typeface="Times New Roman" pitchFamily="18" charset="0"/>
              </a:rPr>
              <a:t>10</a:t>
            </a:r>
            <a:r>
              <a:rPr lang="en-US" sz="3200" b="1" baseline="30000" dirty="0" smtClean="0">
                <a:latin typeface="Times New Roman" pitchFamily="18" charset="0"/>
                <a:cs typeface="Times New Roman" pitchFamily="18" charset="0"/>
              </a:rPr>
              <a:t>15</a:t>
            </a:r>
            <a:r>
              <a:rPr lang="en-US" sz="3200" b="1" dirty="0" smtClean="0">
                <a:latin typeface="Times New Roman" pitchFamily="18" charset="0"/>
                <a:cs typeface="Times New Roman" pitchFamily="18" charset="0"/>
              </a:rPr>
              <a:t> W/cm</a:t>
            </a:r>
            <a:r>
              <a:rPr lang="en-US" sz="3200" b="1" baseline="30000" dirty="0" smtClean="0">
                <a:latin typeface="Times New Roman" pitchFamily="18" charset="0"/>
                <a:cs typeface="Times New Roman" pitchFamily="18" charset="0"/>
              </a:rPr>
              <a:t>2</a:t>
            </a:r>
            <a:r>
              <a:rPr lang="en-US" sz="3200" b="1" dirty="0" smtClean="0">
                <a:latin typeface="Times New Roman" pitchFamily="18" charset="0"/>
                <a:cs typeface="Times New Roman" pitchFamily="18" charset="0"/>
              </a:rPr>
              <a:t> with its second harmonic component, a control is attained over a yield of the </a:t>
            </a:r>
            <a:r>
              <a:rPr lang="en-US" sz="3200" b="1" dirty="0" smtClean="0">
                <a:latin typeface="Times New Roman" pitchFamily="18" charset="0"/>
                <a:cs typeface="Times New Roman" pitchFamily="18" charset="0"/>
              </a:rPr>
              <a:t>specific </a:t>
            </a:r>
            <a:r>
              <a:rPr lang="en-US" sz="3200" b="1" dirty="0" smtClean="0">
                <a:latin typeface="Times New Roman" pitchFamily="18" charset="0"/>
                <a:cs typeface="Times New Roman" pitchFamily="18" charset="0"/>
              </a:rPr>
              <a:t>ion. A significant alternation of ionization, as increase and decrease of ion intensity, is demonstrated for both bulk silver </a:t>
            </a:r>
            <a:r>
              <a:rPr lang="en-US" sz="3200" b="1" dirty="0" smtClean="0">
                <a:latin typeface="Times New Roman" pitchFamily="18" charset="0"/>
                <a:cs typeface="Times New Roman" pitchFamily="18" charset="0"/>
              </a:rPr>
              <a:t>surface </a:t>
            </a:r>
            <a:r>
              <a:rPr lang="en-US" sz="3200" b="1" dirty="0" smtClean="0">
                <a:latin typeface="Times New Roman" pitchFamily="18" charset="0"/>
                <a:cs typeface="Times New Roman" pitchFamily="18" charset="0"/>
              </a:rPr>
              <a:t>and silver </a:t>
            </a:r>
            <a:r>
              <a:rPr lang="en-US" sz="3200" b="1" dirty="0" err="1" smtClean="0">
                <a:latin typeface="Times New Roman" pitchFamily="18" charset="0"/>
                <a:cs typeface="Times New Roman" pitchFamily="18" charset="0"/>
              </a:rPr>
              <a:t>nanoparticles</a:t>
            </a:r>
            <a:r>
              <a:rPr lang="en-US" sz="3200" b="1" dirty="0" smtClean="0">
                <a:latin typeface="Times New Roman" pitchFamily="18" charset="0"/>
                <a:cs typeface="Times New Roman" pitchFamily="18" charset="0"/>
              </a:rPr>
              <a:t> on the surface. The results are explained in terms of tunneling ionization with symmetry broken </a:t>
            </a:r>
            <a:r>
              <a:rPr lang="en-US" sz="3200" b="1" dirty="0" smtClean="0">
                <a:latin typeface="Times New Roman" pitchFamily="18" charset="0"/>
                <a:cs typeface="Times New Roman" pitchFamily="18" charset="0"/>
              </a:rPr>
              <a:t>fields</a:t>
            </a:r>
            <a:r>
              <a:rPr lang="en-US" sz="3200" b="1" dirty="0" smtClean="0">
                <a:latin typeface="Times New Roman" pitchFamily="18" charset="0"/>
                <a:cs typeface="Times New Roman" pitchFamily="18" charset="0"/>
              </a:rPr>
              <a:t>. The novel method opens additional degree of freedom for the control over the ion yield in SIMS analysis</a:t>
            </a:r>
            <a:r>
              <a:rPr lang="en-US" sz="3200" b="1" dirty="0" smtClean="0">
                <a:latin typeface="Times New Roman" pitchFamily="18" charset="0"/>
                <a:cs typeface="Times New Roman" pitchFamily="18" charset="0"/>
              </a:rPr>
              <a:t>.</a:t>
            </a:r>
          </a:p>
        </p:txBody>
      </p:sp>
      <p:sp>
        <p:nvSpPr>
          <p:cNvPr id="2091" name="Rectangle 43"/>
          <p:cNvSpPr>
            <a:spLocks noChangeArrowheads="1"/>
          </p:cNvSpPr>
          <p:nvPr/>
        </p:nvSpPr>
        <p:spPr bwMode="auto">
          <a:xfrm>
            <a:off x="17365662" y="15689114"/>
            <a:ext cx="13615988" cy="5078313"/>
          </a:xfrm>
          <a:prstGeom prst="rect">
            <a:avLst/>
          </a:prstGeom>
          <a:noFill/>
          <a:ln w="9525">
            <a:noFill/>
            <a:miter lim="800000"/>
            <a:headEnd/>
            <a:tailEnd/>
          </a:ln>
          <a:effectLst/>
        </p:spPr>
        <p:txBody>
          <a:bodyPr wrap="square" anchor="ctr">
            <a:spAutoFit/>
          </a:bodyPr>
          <a:lstStyle/>
          <a:p>
            <a:pPr algn="just">
              <a:buFontTx/>
              <a:buChar char="-"/>
            </a:pPr>
            <a:r>
              <a:rPr lang="en-US"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silver </a:t>
            </a:r>
            <a:r>
              <a:rPr lang="en-US" sz="3600" b="1" dirty="0" smtClean="0">
                <a:latin typeface="Times New Roman" pitchFamily="18" charset="0"/>
                <a:cs typeface="Times New Roman" pitchFamily="18" charset="0"/>
              </a:rPr>
              <a:t>surface is characterized by the Ag doublet corresponding to the </a:t>
            </a:r>
            <a:r>
              <a:rPr lang="en-US" sz="3600" b="1" baseline="30000" dirty="0" smtClean="0">
                <a:latin typeface="Times New Roman" pitchFamily="18" charset="0"/>
                <a:cs typeface="Times New Roman" pitchFamily="18" charset="0"/>
              </a:rPr>
              <a:t>107</a:t>
            </a:r>
            <a:r>
              <a:rPr lang="en-US" sz="3600" b="1" dirty="0" smtClean="0">
                <a:latin typeface="Times New Roman" pitchFamily="18" charset="0"/>
                <a:cs typeface="Times New Roman" pitchFamily="18" charset="0"/>
              </a:rPr>
              <a:t>Ag and </a:t>
            </a:r>
            <a:r>
              <a:rPr lang="en-US" sz="3600" b="1" baseline="30000" dirty="0" smtClean="0">
                <a:latin typeface="Times New Roman" pitchFamily="18" charset="0"/>
                <a:cs typeface="Times New Roman" pitchFamily="18" charset="0"/>
              </a:rPr>
              <a:t>109</a:t>
            </a:r>
            <a:r>
              <a:rPr lang="en-US" sz="3600" b="1" dirty="0" smtClean="0">
                <a:latin typeface="Times New Roman" pitchFamily="18" charset="0"/>
                <a:cs typeface="Times New Roman" pitchFamily="18" charset="0"/>
              </a:rPr>
              <a:t>Ag</a:t>
            </a:r>
            <a:r>
              <a:rPr lang="en-US" sz="3600" b="1" baseline="300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isotopes, multiple organic fragments, and background </a:t>
            </a:r>
            <a:r>
              <a:rPr lang="en-US" sz="3600" b="1" dirty="0" smtClean="0">
                <a:latin typeface="Times New Roman" pitchFamily="18" charset="0"/>
                <a:cs typeface="Times New Roman" pitchFamily="18" charset="0"/>
              </a:rPr>
              <a:t>contaminants Na, K</a:t>
            </a:r>
          </a:p>
          <a:p>
            <a:pPr algn="just">
              <a:buFontTx/>
              <a:buChar char="-"/>
            </a:pPr>
            <a:r>
              <a:rPr lang="en-US"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organic </a:t>
            </a:r>
            <a:r>
              <a:rPr lang="en-US" sz="3600" b="1" dirty="0" smtClean="0">
                <a:latin typeface="Times New Roman" pitchFamily="18" charset="0"/>
                <a:cs typeface="Times New Roman" pitchFamily="18" charset="0"/>
              </a:rPr>
              <a:t>fragments were identified mostly in the form of </a:t>
            </a:r>
            <a:r>
              <a:rPr lang="en-US" sz="3600" b="1" dirty="0" err="1" smtClean="0">
                <a:latin typeface="Times New Roman" pitchFamily="18" charset="0"/>
                <a:cs typeface="Times New Roman" pitchFamily="18" charset="0"/>
              </a:rPr>
              <a:t>C</a:t>
            </a:r>
            <a:r>
              <a:rPr lang="en-US" sz="3600" b="1" baseline="-25000" dirty="0" err="1" smtClean="0">
                <a:latin typeface="Times New Roman" pitchFamily="18" charset="0"/>
                <a:cs typeface="Times New Roman" pitchFamily="18" charset="0"/>
              </a:rPr>
              <a:t>x</a:t>
            </a:r>
            <a:r>
              <a:rPr lang="en-US" sz="3600" b="1" dirty="0" err="1" smtClean="0">
                <a:latin typeface="Times New Roman" pitchFamily="18" charset="0"/>
                <a:cs typeface="Times New Roman" pitchFamily="18" charset="0"/>
              </a:rPr>
              <a:t>H</a:t>
            </a:r>
            <a:r>
              <a:rPr lang="en-US" sz="3600" b="1" baseline="-25000" dirty="0" err="1" smtClean="0">
                <a:latin typeface="Times New Roman" pitchFamily="18" charset="0"/>
                <a:cs typeface="Times New Roman" pitchFamily="18" charset="0"/>
              </a:rPr>
              <a:t>y</a:t>
            </a:r>
            <a:r>
              <a:rPr lang="en-US" sz="3600" b="1" dirty="0" err="1" smtClean="0">
                <a:latin typeface="Times New Roman" pitchFamily="18" charset="0"/>
                <a:cs typeface="Times New Roman" pitchFamily="18" charset="0"/>
              </a:rPr>
              <a:t>N</a:t>
            </a:r>
            <a:r>
              <a:rPr lang="en-US" sz="3600" b="1" baseline="-25000" dirty="0" err="1" smtClean="0">
                <a:latin typeface="Times New Roman" pitchFamily="18" charset="0"/>
                <a:cs typeface="Times New Roman" pitchFamily="18" charset="0"/>
              </a:rPr>
              <a:t>z</a:t>
            </a:r>
            <a:r>
              <a:rPr lang="en-US" sz="3600" b="1" dirty="0" err="1" smtClean="0">
                <a:latin typeface="Times New Roman" pitchFamily="18" charset="0"/>
                <a:cs typeface="Times New Roman" pitchFamily="18" charset="0"/>
              </a:rPr>
              <a:t>O</a:t>
            </a:r>
            <a:r>
              <a:rPr lang="en-US" sz="3600" b="1" baseline="300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(x=1-5, y=0-11, z=0-3, w=0-2), originating from the background contamination and eventual oxidation of the </a:t>
            </a:r>
            <a:r>
              <a:rPr lang="en-US" sz="3600" b="1" dirty="0" smtClean="0">
                <a:latin typeface="Times New Roman" pitchFamily="18" charset="0"/>
                <a:cs typeface="Times New Roman" pitchFamily="18" charset="0"/>
              </a:rPr>
              <a:t>surface</a:t>
            </a:r>
          </a:p>
          <a:p>
            <a:pPr algn="just">
              <a:buFontTx/>
              <a:buChar char="-"/>
            </a:pPr>
            <a:endParaRPr lang="en-US" sz="3600" b="1" dirty="0" smtClean="0">
              <a:latin typeface="Times New Roman" pitchFamily="18" charset="0"/>
              <a:cs typeface="Times New Roman" pitchFamily="18" charset="0"/>
            </a:endParaRPr>
          </a:p>
          <a:p>
            <a:pPr algn="just">
              <a:buFontTx/>
              <a:buChar char="-"/>
            </a:pPr>
            <a:r>
              <a:rPr lang="en-US" sz="3600" b="1" dirty="0" smtClean="0">
                <a:latin typeface="Times New Roman" pitchFamily="18" charset="0"/>
                <a:cs typeface="Times New Roman" pitchFamily="18" charset="0"/>
              </a:rPr>
              <a:t> i</a:t>
            </a:r>
            <a:r>
              <a:rPr lang="en-US" sz="3600" b="1" dirty="0" smtClean="0">
                <a:latin typeface="Times New Roman" pitchFamily="18" charset="0"/>
                <a:cs typeface="Times New Roman" pitchFamily="18" charset="0"/>
              </a:rPr>
              <a:t>n </a:t>
            </a:r>
            <a:r>
              <a:rPr lang="en-US" sz="3600" b="1" dirty="0" smtClean="0">
                <a:latin typeface="Times New Roman" pitchFamily="18" charset="0"/>
                <a:cs typeface="Times New Roman" pitchFamily="18" charset="0"/>
              </a:rPr>
              <a:t>the spectrum of silver </a:t>
            </a:r>
            <a:r>
              <a:rPr lang="en-US" sz="3600" b="1" dirty="0" err="1" smtClean="0">
                <a:latin typeface="Times New Roman" pitchFamily="18" charset="0"/>
                <a:cs typeface="Times New Roman" pitchFamily="18" charset="0"/>
              </a:rPr>
              <a:t>nanoparticles</a:t>
            </a:r>
            <a:r>
              <a:rPr lang="en-US" sz="3600" b="1" dirty="0" smtClean="0">
                <a:latin typeface="Times New Roman" pitchFamily="18" charset="0"/>
                <a:cs typeface="Times New Roman" pitchFamily="18" charset="0"/>
              </a:rPr>
              <a:t>, oleic acid fragments were additionally identified in the form of </a:t>
            </a:r>
            <a:r>
              <a:rPr lang="en-US" sz="3600" b="1" dirty="0" err="1" smtClean="0">
                <a:latin typeface="Times New Roman" pitchFamily="18" charset="0"/>
                <a:cs typeface="Times New Roman" pitchFamily="18" charset="0"/>
              </a:rPr>
              <a:t>C</a:t>
            </a:r>
            <a:r>
              <a:rPr lang="en-US" sz="3600" b="1" baseline="-25000" dirty="0" err="1" smtClean="0">
                <a:latin typeface="Times New Roman" pitchFamily="18" charset="0"/>
                <a:cs typeface="Times New Roman" pitchFamily="18" charset="0"/>
              </a:rPr>
              <a:t>x</a:t>
            </a:r>
            <a:r>
              <a:rPr lang="en-US" sz="3600" b="1" dirty="0" err="1" smtClean="0">
                <a:latin typeface="Times New Roman" pitchFamily="18" charset="0"/>
                <a:cs typeface="Times New Roman" pitchFamily="18" charset="0"/>
              </a:rPr>
              <a:t>H</a:t>
            </a:r>
            <a:r>
              <a:rPr lang="en-US" sz="3600" b="1" baseline="-25000" dirty="0" err="1" smtClean="0">
                <a:latin typeface="Times New Roman" pitchFamily="18" charset="0"/>
                <a:cs typeface="Times New Roman" pitchFamily="18" charset="0"/>
              </a:rPr>
              <a:t>y</a:t>
            </a:r>
            <a:r>
              <a:rPr lang="en-US" sz="3600" b="1" baseline="30000" dirty="0" smtClean="0">
                <a:latin typeface="Times New Roman" pitchFamily="18" charset="0"/>
                <a:cs typeface="Times New Roman" pitchFamily="18" charset="0"/>
              </a:rPr>
              <a:t>+</a:t>
            </a:r>
            <a:r>
              <a:rPr lang="en-US" sz="3600" b="1" dirty="0" smtClean="0">
                <a:latin typeface="Times New Roman" pitchFamily="18" charset="0"/>
                <a:cs typeface="Times New Roman" pitchFamily="18" charset="0"/>
              </a:rPr>
              <a:t> (x=1-7, y=0-11</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pic>
        <p:nvPicPr>
          <p:cNvPr id="2093" name="Picture 45" descr="IMG_2449"/>
          <p:cNvPicPr>
            <a:picLocks noChangeAspect="1" noChangeArrowheads="1"/>
          </p:cNvPicPr>
          <p:nvPr/>
        </p:nvPicPr>
        <p:blipFill>
          <a:blip r:embed="rId4" cstate="print"/>
          <a:srcRect/>
          <a:stretch>
            <a:fillRect/>
          </a:stretch>
        </p:blipFill>
        <p:spPr bwMode="auto">
          <a:xfrm>
            <a:off x="28706763" y="7532688"/>
            <a:ext cx="2235200" cy="2881312"/>
          </a:xfrm>
          <a:prstGeom prst="rect">
            <a:avLst/>
          </a:prstGeom>
          <a:noFill/>
        </p:spPr>
      </p:pic>
      <p:sp>
        <p:nvSpPr>
          <p:cNvPr id="2098" name="Text Box 50"/>
          <p:cNvSpPr txBox="1">
            <a:spLocks noChangeArrowheads="1"/>
          </p:cNvSpPr>
          <p:nvPr/>
        </p:nvSpPr>
        <p:spPr bwMode="auto">
          <a:xfrm>
            <a:off x="846138" y="21224875"/>
            <a:ext cx="30072012" cy="830997"/>
          </a:xfrm>
          <a:prstGeom prst="rect">
            <a:avLst/>
          </a:prstGeom>
          <a:noFill/>
          <a:ln w="9525">
            <a:noFill/>
            <a:miter lim="800000"/>
            <a:headEnd/>
            <a:tailEnd/>
          </a:ln>
          <a:effectLst/>
        </p:spPr>
        <p:txBody>
          <a:bodyPr wrap="square">
            <a:spAutoFit/>
          </a:bodyPr>
          <a:lstStyle/>
          <a:p>
            <a:pPr defTabSz="4114800">
              <a:spcBef>
                <a:spcPct val="50000"/>
              </a:spcBef>
            </a:pPr>
            <a:r>
              <a:rPr lang="en-US" sz="4800" b="1" dirty="0" smtClean="0">
                <a:solidFill>
                  <a:srgbClr val="FF0000"/>
                </a:solidFill>
                <a:latin typeface="Times New Roman" pitchFamily="18" charset="0"/>
              </a:rPr>
              <a:t>Post-ionization spectra  				</a:t>
            </a:r>
            <a:r>
              <a:rPr lang="en-US" sz="4800" b="1" dirty="0" smtClean="0">
                <a:solidFill>
                  <a:srgbClr val="FF0000"/>
                </a:solidFill>
                <a:latin typeface="Times New Roman" pitchFamily="18" charset="0"/>
                <a:cs typeface="Times New Roman" pitchFamily="18" charset="0"/>
              </a:rPr>
              <a:t>C</a:t>
            </a:r>
            <a:r>
              <a:rPr lang="en-US" sz="4800" b="1" dirty="0" smtClean="0">
                <a:solidFill>
                  <a:srgbClr val="FF0000"/>
                </a:solidFill>
                <a:latin typeface="Times New Roman" pitchFamily="18" charset="0"/>
                <a:cs typeface="Times New Roman" pitchFamily="18" charset="0"/>
              </a:rPr>
              <a:t>omposite </a:t>
            </a:r>
            <a:r>
              <a:rPr lang="en-US" sz="4800" b="1" dirty="0" smtClean="0">
                <a:solidFill>
                  <a:srgbClr val="FF0000"/>
                </a:solidFill>
                <a:latin typeface="Times New Roman" pitchFamily="18" charset="0"/>
                <a:cs typeface="Times New Roman" pitchFamily="18" charset="0"/>
              </a:rPr>
              <a:t>field of </a:t>
            </a:r>
            <a:r>
              <a:rPr lang="en-US" sz="4800" b="1" i="1" dirty="0" smtClean="0">
                <a:solidFill>
                  <a:srgbClr val="FF0000"/>
                </a:solidFill>
                <a:latin typeface="Times New Roman" pitchFamily="18" charset="0"/>
                <a:cs typeface="Times New Roman" pitchFamily="18" charset="0"/>
                <a:sym typeface="Symbol"/>
              </a:rPr>
              <a:t></a:t>
            </a:r>
            <a:r>
              <a:rPr lang="en-US" sz="4800" b="1" dirty="0" smtClean="0">
                <a:solidFill>
                  <a:srgbClr val="FF0000"/>
                </a:solidFill>
                <a:latin typeface="Times New Roman" pitchFamily="18" charset="0"/>
                <a:cs typeface="Times New Roman" pitchFamily="18" charset="0"/>
              </a:rPr>
              <a:t> and 2</a:t>
            </a:r>
            <a:r>
              <a:rPr lang="en-US" sz="4800" b="1" i="1" dirty="0" smtClean="0">
                <a:solidFill>
                  <a:srgbClr val="FF0000"/>
                </a:solidFill>
                <a:latin typeface="Times New Roman" pitchFamily="18" charset="0"/>
                <a:cs typeface="Times New Roman" pitchFamily="18" charset="0"/>
                <a:sym typeface="Symbol"/>
              </a:rPr>
              <a:t></a:t>
            </a:r>
            <a:r>
              <a:rPr lang="en-US" sz="4800" b="1" dirty="0" smtClean="0">
                <a:solidFill>
                  <a:srgbClr val="FF0000"/>
                </a:solidFill>
                <a:latin typeface="Times New Roman" pitchFamily="18" charset="0"/>
                <a:cs typeface="Times New Roman" pitchFamily="18" charset="0"/>
              </a:rPr>
              <a:t> </a:t>
            </a:r>
            <a:r>
              <a:rPr lang="en-US" sz="4800" b="1" dirty="0" smtClean="0">
                <a:solidFill>
                  <a:srgbClr val="FF0000"/>
                </a:solidFill>
                <a:latin typeface="Times New Roman" pitchFamily="18" charset="0"/>
                <a:cs typeface="Times New Roman" pitchFamily="18" charset="0"/>
              </a:rPr>
              <a:t> </a:t>
            </a:r>
            <a:endParaRPr lang="en-US" sz="4800" b="1" dirty="0">
              <a:solidFill>
                <a:srgbClr val="FF0000"/>
              </a:solidFill>
              <a:latin typeface="Times New Roman" pitchFamily="18" charset="0"/>
              <a:cs typeface="Times New Roman" pitchFamily="18" charset="0"/>
            </a:endParaRPr>
          </a:p>
        </p:txBody>
      </p:sp>
      <p:sp>
        <p:nvSpPr>
          <p:cNvPr id="2099" name="Text Box 51"/>
          <p:cNvSpPr txBox="1">
            <a:spLocks noChangeArrowheads="1"/>
          </p:cNvSpPr>
          <p:nvPr/>
        </p:nvSpPr>
        <p:spPr bwMode="auto">
          <a:xfrm>
            <a:off x="21516975" y="31980961"/>
            <a:ext cx="9429750" cy="7109639"/>
          </a:xfrm>
          <a:prstGeom prst="rect">
            <a:avLst/>
          </a:prstGeom>
          <a:noFill/>
          <a:ln w="9525">
            <a:noFill/>
            <a:miter lim="800000"/>
            <a:headEnd/>
            <a:tailEnd/>
          </a:ln>
          <a:effectLst/>
        </p:spPr>
        <p:txBody>
          <a:bodyPr wrap="square">
            <a:spAutoFit/>
          </a:bodyPr>
          <a:lstStyle/>
          <a:p>
            <a:pPr algn="just" defTabSz="4114800">
              <a:spcBef>
                <a:spcPct val="50000"/>
              </a:spcBef>
            </a:pPr>
            <a:r>
              <a:rPr lang="en-US" sz="4000" b="1" dirty="0" smtClean="0">
                <a:solidFill>
                  <a:schemeClr val="bg1"/>
                </a:solidFill>
                <a:latin typeface="Times New Roman" pitchFamily="18" charset="0"/>
              </a:rPr>
              <a:t>Conclusions</a:t>
            </a:r>
            <a:endParaRPr lang="en-US" sz="4000" b="1" dirty="0">
              <a:solidFill>
                <a:schemeClr val="bg1"/>
              </a:solidFill>
              <a:latin typeface="Times New Roman" pitchFamily="18" charset="0"/>
            </a:endParaRPr>
          </a:p>
          <a:p>
            <a:pPr algn="just"/>
            <a:r>
              <a:rPr lang="en-US" sz="3200" b="1" dirty="0" smtClean="0">
                <a:solidFill>
                  <a:schemeClr val="bg1"/>
                </a:solidFill>
                <a:latin typeface="Times New Roman" pitchFamily="18" charset="0"/>
                <a:cs typeface="Times New Roman" pitchFamily="18" charset="0"/>
              </a:rPr>
              <a:t>The </a:t>
            </a:r>
            <a:r>
              <a:rPr lang="en-US" sz="3200" b="1" dirty="0" smtClean="0">
                <a:solidFill>
                  <a:schemeClr val="bg1"/>
                </a:solidFill>
                <a:latin typeface="Times New Roman" pitchFamily="18" charset="0"/>
                <a:cs typeface="Times New Roman" pitchFamily="18" charset="0"/>
              </a:rPr>
              <a:t>method of wave-mixing was applied in the laser post-ionization SIMS analysis. By mixing the fundamental laser field of the </a:t>
            </a:r>
            <a:r>
              <a:rPr lang="en-US" sz="3200" b="1" dirty="0" err="1" smtClean="0">
                <a:solidFill>
                  <a:schemeClr val="bg1"/>
                </a:solidFill>
                <a:latin typeface="Times New Roman" pitchFamily="18" charset="0"/>
                <a:cs typeface="Times New Roman" pitchFamily="18" charset="0"/>
              </a:rPr>
              <a:t>femtosecond</a:t>
            </a:r>
            <a:r>
              <a:rPr lang="en-US" sz="3200" b="1" dirty="0" smtClean="0">
                <a:solidFill>
                  <a:schemeClr val="bg1"/>
                </a:solidFill>
                <a:latin typeface="Times New Roman" pitchFamily="18" charset="0"/>
                <a:cs typeface="Times New Roman" pitchFamily="18" charset="0"/>
              </a:rPr>
              <a:t> laser with its second harmonic generation frequency, the control over the ion yields was demonstrated. The yield of atoms and molecular fragments was thereby enhanced/suppressed by a factor of up to 20. The influence of the symmetry broken field on the ion yield was confirmed by angular turning as well as by revealing the phase dependence of the wave-mixing process. The method therefore opens additional degree of freedom for the control over the ion yield in SIMS analysis.</a:t>
            </a:r>
            <a:endParaRPr lang="sk-SK" sz="3200" b="1" dirty="0">
              <a:solidFill>
                <a:schemeClr val="bg1"/>
              </a:solidFill>
              <a:latin typeface="Times New Roman" pitchFamily="18" charset="0"/>
              <a:cs typeface="Times New Roman" pitchFamily="18" charset="0"/>
            </a:endParaRPr>
          </a:p>
        </p:txBody>
      </p:sp>
      <p:sp>
        <p:nvSpPr>
          <p:cNvPr id="2114" name="Text Box 66"/>
          <p:cNvSpPr txBox="1">
            <a:spLocks noChangeArrowheads="1"/>
          </p:cNvSpPr>
          <p:nvPr/>
        </p:nvSpPr>
        <p:spPr bwMode="auto">
          <a:xfrm>
            <a:off x="695325" y="14487525"/>
            <a:ext cx="19392900" cy="830997"/>
          </a:xfrm>
          <a:prstGeom prst="rect">
            <a:avLst/>
          </a:prstGeom>
          <a:noFill/>
          <a:ln w="9525">
            <a:noFill/>
            <a:miter lim="800000"/>
            <a:headEnd/>
            <a:tailEnd/>
          </a:ln>
          <a:effectLst/>
        </p:spPr>
        <p:txBody>
          <a:bodyPr wrap="square">
            <a:spAutoFit/>
          </a:bodyPr>
          <a:lstStyle/>
          <a:p>
            <a:pPr defTabSz="4114800"/>
            <a:r>
              <a:rPr lang="en-US" sz="4800" b="1" dirty="0" smtClean="0">
                <a:solidFill>
                  <a:srgbClr val="FF0000"/>
                </a:solidFill>
                <a:latin typeface="Times New Roman" pitchFamily="18" charset="0"/>
                <a:cs typeface="Times New Roman" pitchFamily="18" charset="0"/>
              </a:rPr>
              <a:t>SIMS spectrum </a:t>
            </a:r>
            <a:r>
              <a:rPr lang="en-US" sz="4800" b="1" dirty="0" smtClean="0">
                <a:solidFill>
                  <a:srgbClr val="FF0000"/>
                </a:solidFill>
                <a:latin typeface="Times New Roman" pitchFamily="18" charset="0"/>
                <a:cs typeface="Times New Roman" pitchFamily="18" charset="0"/>
              </a:rPr>
              <a:t>of silver </a:t>
            </a:r>
            <a:r>
              <a:rPr lang="en-US" sz="4800" b="1" dirty="0" err="1" smtClean="0">
                <a:solidFill>
                  <a:srgbClr val="FF0000"/>
                </a:solidFill>
                <a:latin typeface="Times New Roman" pitchFamily="18" charset="0"/>
                <a:cs typeface="Times New Roman" pitchFamily="18" charset="0"/>
              </a:rPr>
              <a:t>nanoparticles</a:t>
            </a:r>
            <a:r>
              <a:rPr lang="en-US" sz="4800" b="1" dirty="0" smtClean="0">
                <a:solidFill>
                  <a:srgbClr val="FF0000"/>
                </a:solidFill>
                <a:latin typeface="Times New Roman" pitchFamily="18" charset="0"/>
                <a:cs typeface="Times New Roman" pitchFamily="18" charset="0"/>
              </a:rPr>
              <a:t> (a) and silver (b) </a:t>
            </a:r>
            <a:r>
              <a:rPr lang="en-US" sz="4800" b="1" dirty="0" smtClean="0">
                <a:solidFill>
                  <a:srgbClr val="FF0000"/>
                </a:solidFill>
                <a:latin typeface="Times New Roman" pitchFamily="18" charset="0"/>
                <a:cs typeface="Times New Roman" pitchFamily="18" charset="0"/>
              </a:rPr>
              <a:t>surfaces </a:t>
            </a:r>
            <a:endParaRPr lang="en-US" sz="4800" b="1" dirty="0">
              <a:solidFill>
                <a:srgbClr val="FF0000"/>
              </a:solidFill>
              <a:latin typeface="Times New Roman" pitchFamily="18" charset="0"/>
              <a:cs typeface="Times New Roman" pitchFamily="18" charset="0"/>
            </a:endParaRPr>
          </a:p>
        </p:txBody>
      </p:sp>
      <p:pic>
        <p:nvPicPr>
          <p:cNvPr id="2123" name="Picture 75" descr="Header image"/>
          <p:cNvPicPr>
            <a:picLocks noChangeAspect="1" noChangeArrowheads="1"/>
          </p:cNvPicPr>
          <p:nvPr/>
        </p:nvPicPr>
        <p:blipFill>
          <a:blip r:embed="rId5" cstate="print"/>
          <a:srcRect l="55310" b="-5362"/>
          <a:stretch>
            <a:fillRect/>
          </a:stretch>
        </p:blipFill>
        <p:spPr bwMode="auto">
          <a:xfrm>
            <a:off x="26603326" y="2303462"/>
            <a:ext cx="4032250" cy="1271226"/>
          </a:xfrm>
          <a:prstGeom prst="rect">
            <a:avLst/>
          </a:prstGeom>
          <a:noFill/>
        </p:spPr>
      </p:pic>
      <p:pic>
        <p:nvPicPr>
          <p:cNvPr id="2125" name="Picture 77" descr="https://fns.uniba.sk/fileadmin/templates/img/logos/logoPriF95exp5.png"/>
          <p:cNvPicPr>
            <a:picLocks noChangeAspect="1" noChangeArrowheads="1"/>
          </p:cNvPicPr>
          <p:nvPr/>
        </p:nvPicPr>
        <p:blipFill>
          <a:blip r:embed="rId6" cstate="print"/>
          <a:srcRect t="-8948" r="-1053"/>
          <a:stretch>
            <a:fillRect/>
          </a:stretch>
        </p:blipFill>
        <p:spPr bwMode="auto">
          <a:xfrm>
            <a:off x="1343025" y="2073919"/>
            <a:ext cx="1800225" cy="1940869"/>
          </a:xfrm>
          <a:prstGeom prst="rect">
            <a:avLst/>
          </a:prstGeom>
          <a:solidFill>
            <a:schemeClr val="bg1">
              <a:lumMod val="50000"/>
            </a:schemeClr>
          </a:solidFill>
        </p:spPr>
      </p:pic>
      <p:pic>
        <p:nvPicPr>
          <p:cNvPr id="22" name="Picture 21" descr="Fig1.tif"/>
          <p:cNvPicPr/>
          <p:nvPr/>
        </p:nvPicPr>
        <p:blipFill>
          <a:blip r:embed="rId7" cstate="print"/>
          <a:stretch>
            <a:fillRect/>
          </a:stretch>
        </p:blipFill>
        <p:spPr>
          <a:xfrm>
            <a:off x="803272" y="15487649"/>
            <a:ext cx="16084553" cy="5286376"/>
          </a:xfrm>
          <a:prstGeom prst="rect">
            <a:avLst/>
          </a:prstGeom>
        </p:spPr>
      </p:pic>
      <p:pic>
        <p:nvPicPr>
          <p:cNvPr id="23" name="Picture 22" descr="NanoAg_rot1.jpg"/>
          <p:cNvPicPr/>
          <p:nvPr/>
        </p:nvPicPr>
        <p:blipFill>
          <a:blip r:embed="rId8" cstate="print"/>
          <a:stretch>
            <a:fillRect/>
          </a:stretch>
        </p:blipFill>
        <p:spPr>
          <a:xfrm>
            <a:off x="884631" y="22231349"/>
            <a:ext cx="9888144" cy="9172575"/>
          </a:xfrm>
          <a:prstGeom prst="rect">
            <a:avLst/>
          </a:prstGeom>
        </p:spPr>
      </p:pic>
      <p:pic>
        <p:nvPicPr>
          <p:cNvPr id="24" name="Picture 23" descr="NanoAg3D_scan4.jpg"/>
          <p:cNvPicPr/>
          <p:nvPr/>
        </p:nvPicPr>
        <p:blipFill>
          <a:blip r:embed="rId9" cstate="print"/>
          <a:stretch>
            <a:fillRect/>
          </a:stretch>
        </p:blipFill>
        <p:spPr>
          <a:xfrm>
            <a:off x="11107718" y="22259926"/>
            <a:ext cx="9752031" cy="9110176"/>
          </a:xfrm>
          <a:prstGeom prst="rect">
            <a:avLst/>
          </a:prstGeom>
        </p:spPr>
      </p:pic>
      <p:pic>
        <p:nvPicPr>
          <p:cNvPr id="25" name="Picture 24" descr="Fig.4methods.tif"/>
          <p:cNvPicPr/>
          <p:nvPr/>
        </p:nvPicPr>
        <p:blipFill>
          <a:blip r:embed="rId10" cstate="print"/>
          <a:stretch>
            <a:fillRect/>
          </a:stretch>
        </p:blipFill>
        <p:spPr>
          <a:xfrm>
            <a:off x="21255224" y="22244762"/>
            <a:ext cx="9005701" cy="5815888"/>
          </a:xfrm>
          <a:prstGeom prst="rect">
            <a:avLst/>
          </a:prstGeom>
        </p:spPr>
      </p:pic>
      <p:sp>
        <p:nvSpPr>
          <p:cNvPr id="17" name="Rectangle 16"/>
          <p:cNvSpPr/>
          <p:nvPr/>
        </p:nvSpPr>
        <p:spPr>
          <a:xfrm>
            <a:off x="1028700" y="8990330"/>
            <a:ext cx="18745200" cy="4278094"/>
          </a:xfrm>
          <a:prstGeom prst="rect">
            <a:avLst/>
          </a:prstGeom>
        </p:spPr>
        <p:txBody>
          <a:bodyPr wrap="square">
            <a:spAutoFit/>
          </a:bodyPr>
          <a:lstStyle/>
          <a:p>
            <a:pPr lvl="0"/>
            <a:r>
              <a:rPr lang="en-US" sz="4800" b="1" dirty="0" smtClean="0">
                <a:solidFill>
                  <a:srgbClr val="0033CC"/>
                </a:solidFill>
                <a:latin typeface="Times New Roman" pitchFamily="18" charset="0"/>
              </a:rPr>
              <a:t>Experimental</a:t>
            </a:r>
            <a:endParaRPr lang="en-US" sz="4000" b="1" dirty="0" smtClean="0">
              <a:solidFill>
                <a:srgbClr val="0033CC"/>
              </a:solidFill>
              <a:latin typeface="Times New Roman" pitchFamily="18" charset="0"/>
            </a:endParaRPr>
          </a:p>
          <a:p>
            <a:pPr lvl="0" algn="just"/>
            <a:r>
              <a:rPr lang="en-US" sz="3200" b="1" dirty="0" smtClean="0">
                <a:solidFill>
                  <a:srgbClr val="000000"/>
                </a:solidFill>
                <a:latin typeface="Times New Roman" pitchFamily="18" charset="0"/>
                <a:cs typeface="Times New Roman" pitchFamily="18" charset="0"/>
              </a:rPr>
              <a:t>The time-of-flight SIMS (ION-TOF, IV) was employed. The sample </a:t>
            </a:r>
            <a:r>
              <a:rPr lang="en-US" sz="3200" b="1" dirty="0" smtClean="0">
                <a:solidFill>
                  <a:srgbClr val="000000"/>
                </a:solidFill>
                <a:latin typeface="Times New Roman" pitchFamily="18" charset="0"/>
                <a:cs typeface="Times New Roman" pitchFamily="18" charset="0"/>
              </a:rPr>
              <a:t>surface was </a:t>
            </a:r>
            <a:r>
              <a:rPr lang="en-US" sz="3200" b="1" dirty="0" smtClean="0">
                <a:solidFill>
                  <a:srgbClr val="000000"/>
                </a:solidFill>
                <a:latin typeface="Times New Roman" pitchFamily="18" charset="0"/>
                <a:cs typeface="Times New Roman" pitchFamily="18" charset="0"/>
              </a:rPr>
              <a:t>bombarded with 25 </a:t>
            </a:r>
            <a:r>
              <a:rPr lang="en-US" sz="3200" b="1" dirty="0" err="1" smtClean="0">
                <a:solidFill>
                  <a:srgbClr val="000000"/>
                </a:solidFill>
                <a:latin typeface="Times New Roman" pitchFamily="18" charset="0"/>
                <a:cs typeface="Times New Roman" pitchFamily="18" charset="0"/>
              </a:rPr>
              <a:t>keV</a:t>
            </a:r>
            <a:r>
              <a:rPr lang="en-US" sz="3200" b="1" dirty="0" smtClean="0">
                <a:solidFill>
                  <a:srgbClr val="000000"/>
                </a:solidFill>
                <a:latin typeface="Times New Roman" pitchFamily="18" charset="0"/>
                <a:cs typeface="Times New Roman" pitchFamily="18" charset="0"/>
              </a:rPr>
              <a:t> </a:t>
            </a:r>
            <a:r>
              <a:rPr lang="en-US" sz="3200" b="1" dirty="0" smtClean="0">
                <a:solidFill>
                  <a:srgbClr val="000000"/>
                </a:solidFill>
                <a:latin typeface="Times New Roman" pitchFamily="18" charset="0"/>
                <a:cs typeface="Times New Roman" pitchFamily="18" charset="0"/>
              </a:rPr>
              <a:t>Bi</a:t>
            </a:r>
            <a:r>
              <a:rPr lang="en-US" sz="3200" b="1" baseline="30000" dirty="0" smtClean="0">
                <a:solidFill>
                  <a:srgbClr val="000000"/>
                </a:solidFill>
                <a:latin typeface="Times New Roman" pitchFamily="18" charset="0"/>
                <a:cs typeface="Times New Roman" pitchFamily="18" charset="0"/>
              </a:rPr>
              <a:t>+</a:t>
            </a:r>
            <a:r>
              <a:rPr lang="en-US" sz="3200" b="1" dirty="0" smtClean="0">
                <a:solidFill>
                  <a:srgbClr val="000000"/>
                </a:solidFill>
                <a:latin typeface="Times New Roman" pitchFamily="18" charset="0"/>
                <a:cs typeface="Times New Roman" pitchFamily="18" charset="0"/>
              </a:rPr>
              <a:t> </a:t>
            </a:r>
            <a:r>
              <a:rPr lang="en-US" sz="3200" b="1" dirty="0" smtClean="0">
                <a:solidFill>
                  <a:srgbClr val="000000"/>
                </a:solidFill>
                <a:latin typeface="Times New Roman" pitchFamily="18" charset="0"/>
                <a:cs typeface="Times New Roman" pitchFamily="18" charset="0"/>
              </a:rPr>
              <a:t>primary ions with the pulse duration of 1 </a:t>
            </a:r>
            <a:r>
              <a:rPr lang="en-US" sz="3200" b="1" dirty="0" smtClean="0">
                <a:solidFill>
                  <a:srgbClr val="000000"/>
                </a:solidFill>
                <a:latin typeface="Times New Roman" pitchFamily="18" charset="0"/>
                <a:cs typeface="Times New Roman" pitchFamily="18" charset="0"/>
                <a:sym typeface="Symbol"/>
              </a:rPr>
              <a:t></a:t>
            </a:r>
            <a:r>
              <a:rPr lang="en-US" sz="3200" b="1" dirty="0" smtClean="0">
                <a:solidFill>
                  <a:srgbClr val="000000"/>
                </a:solidFill>
                <a:latin typeface="Times New Roman" pitchFamily="18" charset="0"/>
                <a:cs typeface="Times New Roman" pitchFamily="18" charset="0"/>
              </a:rPr>
              <a:t>s </a:t>
            </a:r>
            <a:r>
              <a:rPr lang="en-US" sz="3200" b="1" dirty="0" smtClean="0">
                <a:solidFill>
                  <a:srgbClr val="000000"/>
                </a:solidFill>
                <a:latin typeface="Times New Roman" pitchFamily="18" charset="0"/>
                <a:cs typeface="Times New Roman" pitchFamily="18" charset="0"/>
              </a:rPr>
              <a:t>and </a:t>
            </a:r>
            <a:r>
              <a:rPr lang="en-US" sz="3200" b="1" dirty="0" smtClean="0">
                <a:solidFill>
                  <a:srgbClr val="000000"/>
                </a:solidFill>
                <a:latin typeface="Times New Roman" pitchFamily="18" charset="0"/>
                <a:cs typeface="Times New Roman" pitchFamily="18" charset="0"/>
              </a:rPr>
              <a:t>the repetition rate of 50 Hz. </a:t>
            </a:r>
            <a:r>
              <a:rPr lang="en-US" sz="3200" b="1" dirty="0" smtClean="0">
                <a:solidFill>
                  <a:srgbClr val="000000"/>
                </a:solidFill>
                <a:latin typeface="Times New Roman" pitchFamily="18" charset="0"/>
                <a:cs typeface="Times New Roman" pitchFamily="18" charset="0"/>
              </a:rPr>
              <a:t>A </a:t>
            </a:r>
            <a:r>
              <a:rPr lang="en-US" sz="3200" b="1" dirty="0" err="1" smtClean="0">
                <a:solidFill>
                  <a:srgbClr val="000000"/>
                </a:solidFill>
                <a:latin typeface="Times New Roman" pitchFamily="18" charset="0"/>
                <a:cs typeface="Times New Roman" pitchFamily="18" charset="0"/>
              </a:rPr>
              <a:t>Cr:forsterite</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fs</a:t>
            </a:r>
            <a:r>
              <a:rPr lang="en-US" sz="3200" b="1" dirty="0" smtClean="0">
                <a:solidFill>
                  <a:srgbClr val="000000"/>
                </a:solidFill>
                <a:latin typeface="Times New Roman" pitchFamily="18" charset="0"/>
                <a:cs typeface="Times New Roman" pitchFamily="18" charset="0"/>
              </a:rPr>
              <a:t> IR master oscillator power amplifier, that is based upon a three-stage amplifier (100 </a:t>
            </a:r>
            <a:r>
              <a:rPr lang="en-US" sz="3200" b="1" dirty="0" err="1" smtClean="0">
                <a:solidFill>
                  <a:srgbClr val="000000"/>
                </a:solidFill>
                <a:latin typeface="Times New Roman" pitchFamily="18" charset="0"/>
                <a:cs typeface="Times New Roman" pitchFamily="18" charset="0"/>
              </a:rPr>
              <a:t>fs</a:t>
            </a:r>
            <a:r>
              <a:rPr lang="en-US" sz="3200" b="1" dirty="0" smtClean="0">
                <a:solidFill>
                  <a:srgbClr val="000000"/>
                </a:solidFill>
                <a:latin typeface="Times New Roman" pitchFamily="18" charset="0"/>
                <a:cs typeface="Times New Roman" pitchFamily="18" charset="0"/>
              </a:rPr>
              <a:t>, 4.5 </a:t>
            </a:r>
            <a:r>
              <a:rPr lang="en-US" sz="3200" b="1" dirty="0" err="1" smtClean="0">
                <a:solidFill>
                  <a:srgbClr val="000000"/>
                </a:solidFill>
                <a:latin typeface="Times New Roman" pitchFamily="18" charset="0"/>
                <a:cs typeface="Times New Roman" pitchFamily="18" charset="0"/>
              </a:rPr>
              <a:t>mJ</a:t>
            </a:r>
            <a:r>
              <a:rPr lang="en-US" sz="3200" b="1" dirty="0" smtClean="0">
                <a:solidFill>
                  <a:srgbClr val="000000"/>
                </a:solidFill>
                <a:latin typeface="Times New Roman" pitchFamily="18" charset="0"/>
                <a:cs typeface="Times New Roman" pitchFamily="18" charset="0"/>
              </a:rPr>
              <a:t>, 1240 nm, photon energy ~ 1eV), was used as the laser source for post-ionization. The laser system was operated at a repetition rate of 50 Hz and a set of delay generators (Stanford Research Systems, DG535) was used to synchronize the laser with the SIMS. Real-time laser pulse diagnostics was performed using the GRENOUILLE FROG (LLC, Swamp Optics) and the </a:t>
            </a:r>
            <a:r>
              <a:rPr lang="en-US" sz="3200" b="1" dirty="0" err="1" smtClean="0">
                <a:solidFill>
                  <a:srgbClr val="000000"/>
                </a:solidFill>
                <a:latin typeface="Times New Roman" pitchFamily="18" charset="0"/>
                <a:cs typeface="Times New Roman" pitchFamily="18" charset="0"/>
              </a:rPr>
              <a:t>QuickFrog</a:t>
            </a:r>
            <a:r>
              <a:rPr lang="en-US" sz="3200" b="1" dirty="0" smtClean="0">
                <a:solidFill>
                  <a:srgbClr val="000000"/>
                </a:solidFill>
                <a:latin typeface="Times New Roman" pitchFamily="18" charset="0"/>
                <a:cs typeface="Times New Roman" pitchFamily="18" charset="0"/>
              </a:rPr>
              <a:t> software.</a:t>
            </a:r>
            <a:endParaRPr lang="sk-SK" sz="3200" b="1" dirty="0" smtClean="0">
              <a:solidFill>
                <a:srgbClr val="000000"/>
              </a:solidFill>
              <a:latin typeface="Times New Roman" pitchFamily="18" charset="0"/>
              <a:cs typeface="Times New Roman" pitchFamily="18" charset="0"/>
            </a:endParaRPr>
          </a:p>
        </p:txBody>
      </p:sp>
      <p:sp>
        <p:nvSpPr>
          <p:cNvPr id="2" name="Rectangle 45"/>
          <p:cNvSpPr>
            <a:spLocks noChangeArrowheads="1"/>
          </p:cNvSpPr>
          <p:nvPr/>
        </p:nvSpPr>
        <p:spPr bwMode="auto">
          <a:xfrm>
            <a:off x="0" y="0"/>
            <a:ext cx="3132455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k-SK"/>
          </a:p>
        </p:txBody>
      </p:sp>
      <p:grpSp>
        <p:nvGrpSpPr>
          <p:cNvPr id="2049" name="Group 1"/>
          <p:cNvGrpSpPr>
            <a:grpSpLocks noChangeAspect="1"/>
          </p:cNvGrpSpPr>
          <p:nvPr/>
        </p:nvGrpSpPr>
        <p:grpSpPr bwMode="auto">
          <a:xfrm>
            <a:off x="19909631" y="7696200"/>
            <a:ext cx="9405143" cy="7471385"/>
            <a:chOff x="1379" y="1440"/>
            <a:chExt cx="9061" cy="7198"/>
          </a:xfrm>
        </p:grpSpPr>
        <p:sp>
          <p:nvSpPr>
            <p:cNvPr id="2092" name="AutoShape 44"/>
            <p:cNvSpPr>
              <a:spLocks noChangeAspect="1" noChangeArrowheads="1" noTextEdit="1"/>
            </p:cNvSpPr>
            <p:nvPr/>
          </p:nvSpPr>
          <p:spPr bwMode="auto">
            <a:xfrm>
              <a:off x="1440" y="1440"/>
              <a:ext cx="9000" cy="7020"/>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3" name="Freeform 43"/>
            <p:cNvSpPr>
              <a:spLocks/>
            </p:cNvSpPr>
            <p:nvPr/>
          </p:nvSpPr>
          <p:spPr bwMode="auto">
            <a:xfrm>
              <a:off x="4080" y="4196"/>
              <a:ext cx="6124" cy="3184"/>
            </a:xfrm>
            <a:custGeom>
              <a:avLst/>
              <a:gdLst/>
              <a:ahLst/>
              <a:cxnLst>
                <a:cxn ang="0">
                  <a:pos x="0" y="304"/>
                </a:cxn>
                <a:cxn ang="0">
                  <a:pos x="240" y="304"/>
                </a:cxn>
                <a:cxn ang="0">
                  <a:pos x="240" y="3184"/>
                </a:cxn>
                <a:cxn ang="0">
                  <a:pos x="6120" y="3184"/>
                </a:cxn>
                <a:cxn ang="0">
                  <a:pos x="6124" y="0"/>
                </a:cxn>
                <a:cxn ang="0">
                  <a:pos x="5662" y="0"/>
                </a:cxn>
              </a:cxnLst>
              <a:rect l="0" t="0" r="r" b="b"/>
              <a:pathLst>
                <a:path w="6124" h="3184">
                  <a:moveTo>
                    <a:pt x="0" y="304"/>
                  </a:moveTo>
                  <a:lnTo>
                    <a:pt x="240" y="304"/>
                  </a:lnTo>
                  <a:lnTo>
                    <a:pt x="240" y="3184"/>
                  </a:lnTo>
                  <a:lnTo>
                    <a:pt x="6120" y="3184"/>
                  </a:lnTo>
                  <a:lnTo>
                    <a:pt x="6124" y="0"/>
                  </a:lnTo>
                  <a:lnTo>
                    <a:pt x="5662" y="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sk-SK"/>
            </a:p>
          </p:txBody>
        </p:sp>
        <p:sp>
          <p:nvSpPr>
            <p:cNvPr id="2090" name="Rectangle 42"/>
            <p:cNvSpPr>
              <a:spLocks noChangeArrowheads="1"/>
            </p:cNvSpPr>
            <p:nvPr/>
          </p:nvSpPr>
          <p:spPr bwMode="auto">
            <a:xfrm>
              <a:off x="1680" y="5760"/>
              <a:ext cx="240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89" name="Rectangle 41"/>
            <p:cNvSpPr>
              <a:spLocks noChangeArrowheads="1"/>
            </p:cNvSpPr>
            <p:nvPr/>
          </p:nvSpPr>
          <p:spPr bwMode="auto">
            <a:xfrm>
              <a:off x="1680" y="3240"/>
              <a:ext cx="720" cy="1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88" name="Rectangle 40"/>
            <p:cNvSpPr>
              <a:spLocks noChangeArrowheads="1"/>
            </p:cNvSpPr>
            <p:nvPr/>
          </p:nvSpPr>
          <p:spPr bwMode="auto">
            <a:xfrm>
              <a:off x="3360" y="3240"/>
              <a:ext cx="720" cy="1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87" name="Rectangle 39"/>
            <p:cNvSpPr>
              <a:spLocks noChangeArrowheads="1"/>
            </p:cNvSpPr>
            <p:nvPr/>
          </p:nvSpPr>
          <p:spPr bwMode="auto">
            <a:xfrm>
              <a:off x="1680" y="4860"/>
              <a:ext cx="192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86" name="Text Box 38"/>
            <p:cNvSpPr txBox="1">
              <a:spLocks noChangeAspect="1" noChangeArrowheads="1"/>
            </p:cNvSpPr>
            <p:nvPr/>
          </p:nvSpPr>
          <p:spPr bwMode="auto">
            <a:xfrm>
              <a:off x="3138" y="2016"/>
              <a:ext cx="2400" cy="542"/>
            </a:xfrm>
            <a:prstGeom prst="rect">
              <a:avLst/>
            </a:prstGeom>
            <a:noFill/>
            <a:ln w="9525">
              <a:noFill/>
              <a:miter lim="800000"/>
              <a:headEnd/>
              <a:tailEnd/>
            </a:ln>
          </p:spPr>
          <p:txBody>
            <a:bodyPr vert="horz" wrap="square" lIns="92092" tIns="46048" rIns="92092" bIns="460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altLang="zh-CN" sz="20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 mJ, 50 Hz, 100 fs</a:t>
              </a:r>
              <a:endParaRPr kumimoji="0" lang="sk-SK" altLang="zh-CN"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85" name="Freeform 37"/>
            <p:cNvSpPr>
              <a:spLocks noChangeAspect="1"/>
            </p:cNvSpPr>
            <p:nvPr/>
          </p:nvSpPr>
          <p:spPr bwMode="auto">
            <a:xfrm>
              <a:off x="4080" y="2517"/>
              <a:ext cx="369" cy="248"/>
            </a:xfrm>
            <a:custGeom>
              <a:avLst/>
              <a:gdLst/>
              <a:ahLst/>
              <a:cxnLst>
                <a:cxn ang="0">
                  <a:pos x="0" y="405"/>
                </a:cxn>
                <a:cxn ang="0">
                  <a:pos x="195" y="390"/>
                </a:cxn>
                <a:cxn ang="0">
                  <a:pos x="375" y="210"/>
                </a:cxn>
                <a:cxn ang="0">
                  <a:pos x="555" y="30"/>
                </a:cxn>
                <a:cxn ang="0">
                  <a:pos x="735" y="30"/>
                </a:cxn>
                <a:cxn ang="0">
                  <a:pos x="915" y="210"/>
                </a:cxn>
                <a:cxn ang="0">
                  <a:pos x="1095" y="390"/>
                </a:cxn>
                <a:cxn ang="0">
                  <a:pos x="1290" y="405"/>
                </a:cxn>
              </a:cxnLst>
              <a:rect l="0" t="0" r="r" b="b"/>
              <a:pathLst>
                <a:path w="1290" h="423">
                  <a:moveTo>
                    <a:pt x="0" y="405"/>
                  </a:moveTo>
                  <a:cubicBezTo>
                    <a:pt x="35" y="402"/>
                    <a:pt x="132" y="423"/>
                    <a:pt x="195" y="390"/>
                  </a:cubicBezTo>
                  <a:cubicBezTo>
                    <a:pt x="258" y="357"/>
                    <a:pt x="315" y="270"/>
                    <a:pt x="375" y="210"/>
                  </a:cubicBezTo>
                  <a:cubicBezTo>
                    <a:pt x="435" y="150"/>
                    <a:pt x="495" y="60"/>
                    <a:pt x="555" y="30"/>
                  </a:cubicBezTo>
                  <a:cubicBezTo>
                    <a:pt x="615" y="0"/>
                    <a:pt x="675" y="0"/>
                    <a:pt x="735" y="30"/>
                  </a:cubicBezTo>
                  <a:cubicBezTo>
                    <a:pt x="795" y="60"/>
                    <a:pt x="855" y="150"/>
                    <a:pt x="915" y="210"/>
                  </a:cubicBezTo>
                  <a:cubicBezTo>
                    <a:pt x="975" y="270"/>
                    <a:pt x="1032" y="357"/>
                    <a:pt x="1095" y="390"/>
                  </a:cubicBezTo>
                  <a:cubicBezTo>
                    <a:pt x="1158" y="423"/>
                    <a:pt x="1250" y="402"/>
                    <a:pt x="1290" y="40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sk-SK"/>
            </a:p>
          </p:txBody>
        </p:sp>
        <p:sp>
          <p:nvSpPr>
            <p:cNvPr id="2084" name="AutoShape 36"/>
            <p:cNvSpPr>
              <a:spLocks noChangeAspect="1" noChangeArrowheads="1"/>
            </p:cNvSpPr>
            <p:nvPr/>
          </p:nvSpPr>
          <p:spPr bwMode="auto">
            <a:xfrm rot="5400000">
              <a:off x="4980" y="2811"/>
              <a:ext cx="59" cy="59"/>
            </a:xfrm>
            <a:prstGeom prst="triangle">
              <a:avLst>
                <a:gd name="adj" fmla="val 5000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83" name="Line 35"/>
            <p:cNvSpPr>
              <a:spLocks noChangeAspect="1" noChangeShapeType="1"/>
            </p:cNvSpPr>
            <p:nvPr/>
          </p:nvSpPr>
          <p:spPr bwMode="auto">
            <a:xfrm>
              <a:off x="3120" y="2846"/>
              <a:ext cx="2280"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sk-SK"/>
            </a:p>
          </p:txBody>
        </p:sp>
        <p:sp>
          <p:nvSpPr>
            <p:cNvPr id="2082" name="Rectangle 34"/>
            <p:cNvSpPr>
              <a:spLocks noChangeArrowheads="1"/>
            </p:cNvSpPr>
            <p:nvPr/>
          </p:nvSpPr>
          <p:spPr bwMode="auto">
            <a:xfrm>
              <a:off x="1680" y="2340"/>
              <a:ext cx="156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81" name="Rectangle 33"/>
            <p:cNvSpPr>
              <a:spLocks noChangeAspect="1" noChangeArrowheads="1"/>
            </p:cNvSpPr>
            <p:nvPr/>
          </p:nvSpPr>
          <p:spPr bwMode="auto">
            <a:xfrm rot="3191549" flipH="1" flipV="1">
              <a:off x="5282" y="2818"/>
              <a:ext cx="316" cy="79"/>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80" name="Line 32"/>
            <p:cNvSpPr>
              <a:spLocks noChangeShapeType="1"/>
            </p:cNvSpPr>
            <p:nvPr/>
          </p:nvSpPr>
          <p:spPr bwMode="auto">
            <a:xfrm>
              <a:off x="5370" y="2844"/>
              <a:ext cx="9" cy="310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sk-SK"/>
            </a:p>
          </p:txBody>
        </p:sp>
        <p:sp>
          <p:nvSpPr>
            <p:cNvPr id="2079" name="Text Box 31"/>
            <p:cNvSpPr txBox="1">
              <a:spLocks noChangeAspect="1" noChangeArrowheads="1"/>
            </p:cNvSpPr>
            <p:nvPr/>
          </p:nvSpPr>
          <p:spPr bwMode="auto">
            <a:xfrm>
              <a:off x="1842" y="5992"/>
              <a:ext cx="2520" cy="570"/>
            </a:xfrm>
            <a:prstGeom prst="rect">
              <a:avLst/>
            </a:prstGeom>
            <a:noFill/>
            <a:ln w="9525">
              <a:noFill/>
              <a:miter lim="800000"/>
              <a:headEnd/>
              <a:tailEnd/>
            </a:ln>
          </p:spPr>
          <p:txBody>
            <a:bodyPr vert="horz" wrap="square" lIns="92092" tIns="46048" rIns="92092" bIns="460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Master Oscillator</a:t>
              </a:r>
              <a:endParaRPr kumimoji="0" lang="en-US" altLang="zh-CN"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78" name="Text Box 30"/>
            <p:cNvSpPr txBox="1">
              <a:spLocks noChangeAspect="1" noChangeArrowheads="1"/>
            </p:cNvSpPr>
            <p:nvPr/>
          </p:nvSpPr>
          <p:spPr bwMode="auto">
            <a:xfrm>
              <a:off x="1626" y="2484"/>
              <a:ext cx="1680" cy="570"/>
            </a:xfrm>
            <a:prstGeom prst="rect">
              <a:avLst/>
            </a:prstGeom>
            <a:noFill/>
            <a:ln w="9525">
              <a:noFill/>
              <a:miter lim="800000"/>
              <a:headEnd/>
              <a:tailEnd/>
            </a:ln>
          </p:spPr>
          <p:txBody>
            <a:bodyPr vert="horz" wrap="square" lIns="92092" tIns="46048" rIns="92092" bIns="460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Compressor</a:t>
              </a:r>
              <a:endParaRPr kumimoji="0" lang="en-US" altLang="zh-CN"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77" name="Text Box 29"/>
            <p:cNvSpPr txBox="1">
              <a:spLocks noChangeAspect="1" noChangeArrowheads="1"/>
            </p:cNvSpPr>
            <p:nvPr/>
          </p:nvSpPr>
          <p:spPr bwMode="auto">
            <a:xfrm>
              <a:off x="2004" y="4992"/>
              <a:ext cx="1680" cy="570"/>
            </a:xfrm>
            <a:prstGeom prst="rect">
              <a:avLst/>
            </a:prstGeom>
            <a:noFill/>
            <a:ln w="9525">
              <a:noFill/>
              <a:miter lim="800000"/>
              <a:headEnd/>
              <a:tailEnd/>
            </a:ln>
          </p:spPr>
          <p:txBody>
            <a:bodyPr vert="horz" wrap="square" lIns="92092" tIns="46048" rIns="92092" bIns="460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Stretcher</a:t>
              </a:r>
              <a:endParaRPr kumimoji="0" lang="en-US" altLang="zh-CN"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76" name="Text Box 28"/>
            <p:cNvSpPr txBox="1">
              <a:spLocks noChangeAspect="1" noChangeArrowheads="1"/>
            </p:cNvSpPr>
            <p:nvPr/>
          </p:nvSpPr>
          <p:spPr bwMode="auto">
            <a:xfrm>
              <a:off x="3408" y="3456"/>
              <a:ext cx="600" cy="930"/>
            </a:xfrm>
            <a:prstGeom prst="rect">
              <a:avLst/>
            </a:prstGeom>
            <a:noFill/>
            <a:ln w="9525">
              <a:noFill/>
              <a:miter lim="800000"/>
              <a:headEnd/>
              <a:tailEnd/>
            </a:ln>
          </p:spPr>
          <p:txBody>
            <a:bodyPr vert="vert270" wrap="square" lIns="92092" tIns="46048" rIns="92092" bIns="460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Regen</a:t>
              </a:r>
              <a:endParaRPr kumimoji="0" lang="en-US" altLang="zh-CN"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Text Box 27"/>
            <p:cNvSpPr txBox="1">
              <a:spLocks noChangeAspect="1" noChangeArrowheads="1"/>
            </p:cNvSpPr>
            <p:nvPr/>
          </p:nvSpPr>
          <p:spPr bwMode="auto">
            <a:xfrm>
              <a:off x="1734" y="3084"/>
              <a:ext cx="600" cy="1470"/>
            </a:xfrm>
            <a:prstGeom prst="rect">
              <a:avLst/>
            </a:prstGeom>
            <a:noFill/>
            <a:ln w="9525">
              <a:noFill/>
              <a:miter lim="800000"/>
              <a:headEnd/>
              <a:tailEnd/>
            </a:ln>
          </p:spPr>
          <p:txBody>
            <a:bodyPr vert="vert270" wrap="square" lIns="92092" tIns="46048" rIns="92092" bIns="460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Multipass</a:t>
              </a:r>
              <a:endParaRPr kumimoji="0" lang="en-US" altLang="zh-CN"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74" name="Oval 26"/>
            <p:cNvSpPr>
              <a:spLocks noChangeArrowheads="1"/>
            </p:cNvSpPr>
            <p:nvPr/>
          </p:nvSpPr>
          <p:spPr bwMode="auto">
            <a:xfrm flipH="1">
              <a:off x="7026" y="5040"/>
              <a:ext cx="2040" cy="19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sk-SK"/>
            </a:p>
          </p:txBody>
        </p:sp>
        <p:sp>
          <p:nvSpPr>
            <p:cNvPr id="2073" name="Rectangle 25"/>
            <p:cNvSpPr>
              <a:spLocks noChangeArrowheads="1"/>
            </p:cNvSpPr>
            <p:nvPr/>
          </p:nvSpPr>
          <p:spPr bwMode="auto">
            <a:xfrm rot="2743855" flipH="1">
              <a:off x="8826" y="4140"/>
              <a:ext cx="720" cy="1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72" name="Rectangle 24"/>
            <p:cNvSpPr>
              <a:spLocks noChangeArrowheads="1"/>
            </p:cNvSpPr>
            <p:nvPr/>
          </p:nvSpPr>
          <p:spPr bwMode="auto">
            <a:xfrm rot="-2743855">
              <a:off x="6480" y="4140"/>
              <a:ext cx="720" cy="14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71" name="Rectangle 23"/>
            <p:cNvSpPr>
              <a:spLocks noChangeArrowheads="1"/>
            </p:cNvSpPr>
            <p:nvPr/>
          </p:nvSpPr>
          <p:spPr bwMode="auto">
            <a:xfrm flipH="1">
              <a:off x="7662" y="2394"/>
              <a:ext cx="720" cy="2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70" name="Rectangle 22"/>
            <p:cNvSpPr>
              <a:spLocks noChangeArrowheads="1"/>
            </p:cNvSpPr>
            <p:nvPr/>
          </p:nvSpPr>
          <p:spPr bwMode="auto">
            <a:xfrm flipH="1">
              <a:off x="7440" y="6174"/>
              <a:ext cx="1200" cy="1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69" name="Rectangle 21"/>
            <p:cNvSpPr>
              <a:spLocks noChangeArrowheads="1"/>
            </p:cNvSpPr>
            <p:nvPr/>
          </p:nvSpPr>
          <p:spPr bwMode="auto">
            <a:xfrm flipH="1">
              <a:off x="7644" y="6106"/>
              <a:ext cx="774" cy="68"/>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68" name="Rectangle 20"/>
            <p:cNvSpPr>
              <a:spLocks noChangeArrowheads="1"/>
            </p:cNvSpPr>
            <p:nvPr/>
          </p:nvSpPr>
          <p:spPr bwMode="auto">
            <a:xfrm>
              <a:off x="5400" y="5868"/>
              <a:ext cx="2079" cy="179"/>
            </a:xfrm>
            <a:prstGeom prst="rect">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67" name="AutoShape 19"/>
            <p:cNvSpPr>
              <a:spLocks noChangeArrowheads="1"/>
            </p:cNvSpPr>
            <p:nvPr/>
          </p:nvSpPr>
          <p:spPr bwMode="auto">
            <a:xfrm rot="5400000">
              <a:off x="7689" y="5685"/>
              <a:ext cx="180" cy="540"/>
            </a:xfrm>
            <a:prstGeom prst="triangle">
              <a:avLst>
                <a:gd name="adj" fmla="val 50000"/>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66" name="Oval 18"/>
            <p:cNvSpPr>
              <a:spLocks noChangeAspect="1" noChangeArrowheads="1"/>
            </p:cNvSpPr>
            <p:nvPr/>
          </p:nvSpPr>
          <p:spPr bwMode="auto">
            <a:xfrm flipH="1" flipV="1">
              <a:off x="7434" y="5670"/>
              <a:ext cx="86" cy="565"/>
            </a:xfrm>
            <a:prstGeom prst="ellipse">
              <a:avLst/>
            </a:prstGeom>
            <a:gradFill rotWithShape="0">
              <a:gsLst>
                <a:gs pos="0">
                  <a:srgbClr val="FFFFFF"/>
                </a:gs>
                <a:gs pos="100000">
                  <a:srgbClr val="FFFFFF">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sk-SK"/>
            </a:p>
          </p:txBody>
        </p:sp>
        <p:sp>
          <p:nvSpPr>
            <p:cNvPr id="2065" name="AutoShape 17"/>
            <p:cNvSpPr>
              <a:spLocks noChangeArrowheads="1"/>
            </p:cNvSpPr>
            <p:nvPr/>
          </p:nvSpPr>
          <p:spPr bwMode="auto">
            <a:xfrm rot="-5400000">
              <a:off x="8199" y="5685"/>
              <a:ext cx="180" cy="540"/>
            </a:xfrm>
            <a:prstGeom prst="triangle">
              <a:avLst>
                <a:gd name="adj" fmla="val 50000"/>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64" name="Rectangle 16"/>
            <p:cNvSpPr>
              <a:spLocks noChangeAspect="1" noChangeArrowheads="1"/>
            </p:cNvSpPr>
            <p:nvPr/>
          </p:nvSpPr>
          <p:spPr bwMode="auto">
            <a:xfrm rot="3191549" flipH="1" flipV="1">
              <a:off x="5216" y="5922"/>
              <a:ext cx="316" cy="80"/>
            </a:xfrm>
            <a:prstGeom prst="rect">
              <a:avLst/>
            </a:prstGeom>
            <a:solidFill>
              <a:srgbClr val="EAEAEA"/>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63" name="AutoShape 15"/>
            <p:cNvSpPr>
              <a:spLocks noChangeAspect="1" noChangeArrowheads="1"/>
            </p:cNvSpPr>
            <p:nvPr/>
          </p:nvSpPr>
          <p:spPr bwMode="auto">
            <a:xfrm rot="10800000">
              <a:off x="5341" y="5400"/>
              <a:ext cx="59" cy="59"/>
            </a:xfrm>
            <a:prstGeom prst="triangle">
              <a:avLst>
                <a:gd name="adj" fmla="val 50000"/>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62" name="Rectangle 14"/>
            <p:cNvSpPr>
              <a:spLocks noChangeArrowheads="1"/>
            </p:cNvSpPr>
            <p:nvPr/>
          </p:nvSpPr>
          <p:spPr bwMode="auto">
            <a:xfrm>
              <a:off x="7770" y="2502"/>
              <a:ext cx="480" cy="307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61" name="AutoShape 13"/>
            <p:cNvSpPr>
              <a:spLocks noChangeArrowheads="1"/>
            </p:cNvSpPr>
            <p:nvPr/>
          </p:nvSpPr>
          <p:spPr bwMode="auto">
            <a:xfrm>
              <a:off x="7830" y="5580"/>
              <a:ext cx="366" cy="2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60" name="Rectangle 12"/>
            <p:cNvSpPr>
              <a:spLocks noChangeArrowheads="1"/>
            </p:cNvSpPr>
            <p:nvPr/>
          </p:nvSpPr>
          <p:spPr bwMode="auto">
            <a:xfrm rot="-2780998">
              <a:off x="6162" y="4140"/>
              <a:ext cx="24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59" name="Rectangle 11"/>
            <p:cNvSpPr>
              <a:spLocks noChangeArrowheads="1"/>
            </p:cNvSpPr>
            <p:nvPr/>
          </p:nvSpPr>
          <p:spPr bwMode="auto">
            <a:xfrm rot="2780998" flipH="1">
              <a:off x="9594" y="4152"/>
              <a:ext cx="240" cy="3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a:p>
          </p:txBody>
        </p:sp>
        <p:sp>
          <p:nvSpPr>
            <p:cNvPr id="2058" name="Line 10"/>
            <p:cNvSpPr>
              <a:spLocks noChangeShapeType="1"/>
            </p:cNvSpPr>
            <p:nvPr/>
          </p:nvSpPr>
          <p:spPr bwMode="auto">
            <a:xfrm>
              <a:off x="6342" y="4392"/>
              <a:ext cx="1747" cy="1724"/>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sk-SK"/>
            </a:p>
          </p:txBody>
        </p:sp>
        <p:sp>
          <p:nvSpPr>
            <p:cNvPr id="2057" name="Text Box 9"/>
            <p:cNvSpPr txBox="1">
              <a:spLocks noChangeAspect="1" noChangeArrowheads="1"/>
            </p:cNvSpPr>
            <p:nvPr/>
          </p:nvSpPr>
          <p:spPr bwMode="auto">
            <a:xfrm>
              <a:off x="1379" y="7918"/>
              <a:ext cx="8927" cy="720"/>
            </a:xfrm>
            <a:prstGeom prst="rect">
              <a:avLst/>
            </a:prstGeom>
            <a:noFill/>
            <a:ln w="9525">
              <a:noFill/>
              <a:miter lim="800000"/>
              <a:headEnd/>
              <a:tailEnd/>
            </a:ln>
          </p:spPr>
          <p:txBody>
            <a:bodyPr vert="horz" wrap="square" lIns="92092" tIns="46048" rIns="92092" bIns="46048" numCol="1" anchor="t" anchorCtr="0" compatLnSpc="1">
              <a:prstTxWarp prst="textNoShape">
                <a:avLst/>
              </a:prstTxWarp>
            </a:bodyPr>
            <a:lstStyle/>
            <a:p>
              <a:r>
                <a:rPr kumimoji="0" lang="sk-SK" altLang="zh-CN"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Cr:Forsterite laser system</a:t>
              </a:r>
              <a:r>
                <a:rPr kumimoji="0" lang="en-US" altLang="zh-CN" sz="2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lang="sk-SK" altLang="zh-CN" sz="2400" b="1" dirty="0" smtClean="0">
                  <a:latin typeface="Times New Roman" pitchFamily="18" charset="0"/>
                  <a:ea typeface="SimSun" pitchFamily="2" charset="-122"/>
                  <a:cs typeface="Times New Roman" pitchFamily="18" charset="0"/>
                </a:rPr>
                <a:t>ION </a:t>
              </a:r>
              <a:r>
                <a:rPr lang="sk-SK" altLang="zh-CN" sz="2400" b="1" dirty="0" smtClean="0">
                  <a:latin typeface="Times New Roman" pitchFamily="18" charset="0"/>
                  <a:ea typeface="SimSun" pitchFamily="2" charset="-122"/>
                  <a:cs typeface="Times New Roman" pitchFamily="18" charset="0"/>
                </a:rPr>
                <a:t>TOF SIMS IV</a:t>
              </a:r>
              <a:endParaRPr lang="sk-SK" altLang="zh-CN" sz="2400"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k-SK" altLang="zh-C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5" name="Rectangle 7"/>
            <p:cNvSpPr>
              <a:spLocks noChangeArrowheads="1"/>
            </p:cNvSpPr>
            <p:nvPr/>
          </p:nvSpPr>
          <p:spPr bwMode="auto">
            <a:xfrm>
              <a:off x="5280" y="7020"/>
              <a:ext cx="120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sk-SK" dirty="0"/>
            </a:p>
          </p:txBody>
        </p:sp>
        <p:sp>
          <p:nvSpPr>
            <p:cNvPr id="2054" name="Text Box 6"/>
            <p:cNvSpPr txBox="1">
              <a:spLocks noChangeAspect="1" noChangeArrowheads="1"/>
            </p:cNvSpPr>
            <p:nvPr/>
          </p:nvSpPr>
          <p:spPr bwMode="auto">
            <a:xfrm>
              <a:off x="5472" y="7056"/>
              <a:ext cx="840" cy="570"/>
            </a:xfrm>
            <a:prstGeom prst="rect">
              <a:avLst/>
            </a:prstGeom>
            <a:noFill/>
            <a:ln w="9525">
              <a:noFill/>
              <a:miter lim="800000"/>
              <a:headEnd/>
              <a:tailEnd/>
            </a:ln>
          </p:spPr>
          <p:txBody>
            <a:bodyPr vert="horz" wrap="square" lIns="92092" tIns="46048" rIns="92092" bIns="460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Sync</a:t>
              </a:r>
              <a:endParaRPr kumimoji="0" lang="en-US" altLang="zh-CN"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Freeform 5"/>
            <p:cNvSpPr>
              <a:spLocks noChangeAspect="1"/>
            </p:cNvSpPr>
            <p:nvPr/>
          </p:nvSpPr>
          <p:spPr bwMode="auto">
            <a:xfrm>
              <a:off x="6600" y="7020"/>
              <a:ext cx="480" cy="300"/>
            </a:xfrm>
            <a:custGeom>
              <a:avLst/>
              <a:gdLst/>
              <a:ahLst/>
              <a:cxnLst>
                <a:cxn ang="0">
                  <a:pos x="0" y="900"/>
                </a:cxn>
                <a:cxn ang="0">
                  <a:pos x="360" y="900"/>
                </a:cxn>
                <a:cxn ang="0">
                  <a:pos x="360" y="0"/>
                </a:cxn>
                <a:cxn ang="0">
                  <a:pos x="1080" y="0"/>
                </a:cxn>
                <a:cxn ang="0">
                  <a:pos x="1080" y="900"/>
                </a:cxn>
                <a:cxn ang="0">
                  <a:pos x="1440" y="900"/>
                </a:cxn>
              </a:cxnLst>
              <a:rect l="0" t="0" r="r" b="b"/>
              <a:pathLst>
                <a:path w="1440" h="900">
                  <a:moveTo>
                    <a:pt x="0" y="900"/>
                  </a:moveTo>
                  <a:lnTo>
                    <a:pt x="360" y="900"/>
                  </a:lnTo>
                  <a:lnTo>
                    <a:pt x="360" y="0"/>
                  </a:lnTo>
                  <a:lnTo>
                    <a:pt x="1080" y="0"/>
                  </a:lnTo>
                  <a:lnTo>
                    <a:pt x="1080" y="900"/>
                  </a:lnTo>
                  <a:lnTo>
                    <a:pt x="1440" y="90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sk-SK"/>
            </a:p>
          </p:txBody>
        </p:sp>
        <p:sp>
          <p:nvSpPr>
            <p:cNvPr id="6" name="Text Box 4"/>
            <p:cNvSpPr txBox="1">
              <a:spLocks noChangeAspect="1" noChangeArrowheads="1"/>
            </p:cNvSpPr>
            <p:nvPr/>
          </p:nvSpPr>
          <p:spPr bwMode="auto">
            <a:xfrm>
              <a:off x="5742" y="3747"/>
              <a:ext cx="888" cy="603"/>
            </a:xfrm>
            <a:prstGeom prst="rect">
              <a:avLst/>
            </a:prstGeom>
            <a:noFill/>
            <a:ln w="9525">
              <a:noFill/>
              <a:miter lim="800000"/>
              <a:headEnd/>
              <a:tailEnd/>
            </a:ln>
          </p:spPr>
          <p:txBody>
            <a:bodyPr vert="horz" wrap="square" lIns="92092" tIns="46048" rIns="92092" bIns="460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altLang="zh-CN" sz="20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LMIG</a:t>
              </a:r>
              <a:endParaRPr kumimoji="0" lang="sk-SK" altLang="zh-CN"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1" name="Text Box 3"/>
            <p:cNvSpPr txBox="1">
              <a:spLocks noChangeAspect="1" noChangeArrowheads="1"/>
            </p:cNvSpPr>
            <p:nvPr/>
          </p:nvSpPr>
          <p:spPr bwMode="auto">
            <a:xfrm>
              <a:off x="7632" y="1917"/>
              <a:ext cx="888" cy="603"/>
            </a:xfrm>
            <a:prstGeom prst="rect">
              <a:avLst/>
            </a:prstGeom>
            <a:noFill/>
            <a:ln w="9525">
              <a:noFill/>
              <a:miter lim="800000"/>
              <a:headEnd/>
              <a:tailEnd/>
            </a:ln>
          </p:spPr>
          <p:txBody>
            <a:bodyPr vert="horz" wrap="square" lIns="92092" tIns="46048" rIns="92092" bIns="460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altLang="zh-CN" sz="20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TOF</a:t>
              </a:r>
              <a:endParaRPr kumimoji="0" lang="sk-SK" altLang="zh-CN"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0" name="Text Box 2"/>
            <p:cNvSpPr txBox="1">
              <a:spLocks noChangeAspect="1" noChangeArrowheads="1"/>
            </p:cNvSpPr>
            <p:nvPr/>
          </p:nvSpPr>
          <p:spPr bwMode="auto">
            <a:xfrm>
              <a:off x="7571" y="6067"/>
              <a:ext cx="1140" cy="570"/>
            </a:xfrm>
            <a:prstGeom prst="rect">
              <a:avLst/>
            </a:prstGeom>
            <a:noFill/>
            <a:ln w="9525">
              <a:noFill/>
              <a:miter lim="800000"/>
              <a:headEnd/>
              <a:tailEnd/>
            </a:ln>
          </p:spPr>
          <p:txBody>
            <a:bodyPr vert="horz" wrap="square" lIns="92092" tIns="46048" rIns="92092" bIns="4604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rgbClr val="FF0000"/>
                  </a:solidFill>
                  <a:effectLst/>
                  <a:latin typeface="Times New Roman" pitchFamily="18" charset="0"/>
                  <a:ea typeface="SimSun" pitchFamily="2" charset="-122"/>
                  <a:cs typeface="Times New Roman" pitchFamily="18" charset="0"/>
                </a:rPr>
                <a:t>Sample</a:t>
              </a:r>
              <a:endParaRPr kumimoji="0" lang="en-US" altLang="zh-CN"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63" name="Rectangle 62"/>
          <p:cNvSpPr/>
          <p:nvPr/>
        </p:nvSpPr>
        <p:spPr>
          <a:xfrm>
            <a:off x="915988" y="31976318"/>
            <a:ext cx="10085387" cy="5078313"/>
          </a:xfrm>
          <a:prstGeom prst="rect">
            <a:avLst/>
          </a:prstGeom>
        </p:spPr>
        <p:txBody>
          <a:bodyPr wrap="square">
            <a:spAutoFit/>
          </a:bodyPr>
          <a:lstStyle/>
          <a:p>
            <a:pPr algn="just"/>
            <a:r>
              <a:rPr lang="en-US" sz="3600" b="1" dirty="0" smtClean="0">
                <a:latin typeface="Times New Roman" pitchFamily="18" charset="0"/>
                <a:cs typeface="Times New Roman" pitchFamily="18" charset="0"/>
              </a:rPr>
              <a:t>The single-color post-ionization spectra of silver </a:t>
            </a:r>
            <a:r>
              <a:rPr lang="en-US" sz="3600" b="1" dirty="0" err="1" smtClean="0">
                <a:latin typeface="Times New Roman" pitchFamily="18" charset="0"/>
                <a:cs typeface="Times New Roman" pitchFamily="18" charset="0"/>
              </a:rPr>
              <a:t>nanoparticles</a:t>
            </a:r>
            <a:r>
              <a:rPr lang="en-US"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(a). The two-color post-ionization, three dimensional spectra of silver </a:t>
            </a:r>
            <a:r>
              <a:rPr lang="en-US" sz="3600" b="1" dirty="0" err="1" smtClean="0">
                <a:latin typeface="Times New Roman" pitchFamily="18" charset="0"/>
                <a:cs typeface="Times New Roman" pitchFamily="18" charset="0"/>
              </a:rPr>
              <a:t>nanoparticles</a:t>
            </a:r>
            <a:r>
              <a:rPr lang="en-US"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(b) as a function of the SHG crystal angular detuning. Angular </a:t>
            </a:r>
            <a:r>
              <a:rPr lang="en-US" sz="3600" b="1" dirty="0" err="1" smtClean="0">
                <a:latin typeface="Times New Roman" pitchFamily="18" charset="0"/>
                <a:cs typeface="Times New Roman" pitchFamily="18" charset="0"/>
              </a:rPr>
              <a:t>tunability</a:t>
            </a:r>
            <a:r>
              <a:rPr lang="en-US" sz="3600" b="1" dirty="0" smtClean="0">
                <a:latin typeface="Times New Roman" pitchFamily="18" charset="0"/>
                <a:cs typeface="Times New Roman" pitchFamily="18" charset="0"/>
              </a:rPr>
              <a:t> of the relative ion yield of Ag</a:t>
            </a:r>
            <a:r>
              <a:rPr lang="en-US" sz="3600" b="1" baseline="30000" dirty="0" smtClean="0">
                <a:latin typeface="Times New Roman" pitchFamily="18" charset="0"/>
                <a:cs typeface="Times New Roman" pitchFamily="18" charset="0"/>
              </a:rPr>
              <a:t>107</a:t>
            </a:r>
            <a:r>
              <a:rPr lang="en-US" sz="3600" b="1" dirty="0" smtClean="0">
                <a:latin typeface="Times New Roman" pitchFamily="18" charset="0"/>
                <a:cs typeface="Times New Roman" pitchFamily="18" charset="0"/>
              </a:rPr>
              <a:t> (solid squares, solid curve) and Ag</a:t>
            </a:r>
            <a:r>
              <a:rPr lang="en-US" sz="3600" b="1" baseline="30000" dirty="0" smtClean="0">
                <a:latin typeface="Times New Roman" pitchFamily="18" charset="0"/>
                <a:cs typeface="Times New Roman" pitchFamily="18" charset="0"/>
              </a:rPr>
              <a:t>109</a:t>
            </a:r>
            <a:r>
              <a:rPr lang="en-US" sz="3600" b="1" dirty="0" smtClean="0">
                <a:latin typeface="Times New Roman" pitchFamily="18" charset="0"/>
                <a:cs typeface="Times New Roman" pitchFamily="18" charset="0"/>
              </a:rPr>
              <a:t> isotopes (solid triangles, dash-doted curve) and the C</a:t>
            </a:r>
            <a:r>
              <a:rPr lang="en-US" sz="3600" b="1" baseline="-25000" dirty="0" smtClean="0">
                <a:latin typeface="Times New Roman" pitchFamily="18" charset="0"/>
                <a:cs typeface="Times New Roman" pitchFamily="18" charset="0"/>
              </a:rPr>
              <a:t>2</a:t>
            </a:r>
            <a:r>
              <a:rPr lang="en-US" sz="3600" b="1" dirty="0" smtClean="0">
                <a:latin typeface="Times New Roman" pitchFamily="18" charset="0"/>
                <a:cs typeface="Times New Roman" pitchFamily="18" charset="0"/>
              </a:rPr>
              <a:t>H</a:t>
            </a:r>
            <a:r>
              <a:rPr lang="en-US" sz="3600" b="1" baseline="-25000" dirty="0" smtClean="0">
                <a:latin typeface="Times New Roman" pitchFamily="18" charset="0"/>
                <a:cs typeface="Times New Roman" pitchFamily="18" charset="0"/>
              </a:rPr>
              <a:t>4</a:t>
            </a:r>
            <a:r>
              <a:rPr lang="en-US" sz="3600" b="1" dirty="0" smtClean="0">
                <a:latin typeface="Times New Roman" pitchFamily="18" charset="0"/>
                <a:cs typeface="Times New Roman" pitchFamily="18" charset="0"/>
              </a:rPr>
              <a:t>O</a:t>
            </a:r>
            <a:r>
              <a:rPr lang="en-US" sz="3600" b="1" baseline="-25000" dirty="0" smtClean="0">
                <a:latin typeface="Times New Roman" pitchFamily="18" charset="0"/>
                <a:cs typeface="Times New Roman" pitchFamily="18" charset="0"/>
              </a:rPr>
              <a:t>2</a:t>
            </a:r>
            <a:r>
              <a:rPr lang="en-US" sz="3600" b="1" dirty="0" smtClean="0">
                <a:latin typeface="Times New Roman" pitchFamily="18" charset="0"/>
                <a:cs typeface="Times New Roman" pitchFamily="18" charset="0"/>
              </a:rPr>
              <a:t> ion (hollow squares, dotted curve) (c). The lines are only to guide the eye. </a:t>
            </a:r>
            <a:endParaRPr lang="sk-SK" sz="3600" b="1" dirty="0">
              <a:latin typeface="Times New Roman" pitchFamily="18" charset="0"/>
              <a:cs typeface="Times New Roman" pitchFamily="18" charset="0"/>
            </a:endParaRPr>
          </a:p>
        </p:txBody>
      </p:sp>
      <p:sp>
        <p:nvSpPr>
          <p:cNvPr id="2108" name="Rectangle 60"/>
          <p:cNvSpPr>
            <a:spLocks noChangeArrowheads="1"/>
          </p:cNvSpPr>
          <p:nvPr/>
        </p:nvSpPr>
        <p:spPr bwMode="auto">
          <a:xfrm rot="10800000" flipV="1">
            <a:off x="11258550" y="31938389"/>
            <a:ext cx="9458325"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rPr>
              <a:t>The single-color post-ionization spectra of silver surfaces (a). The two-color post-ionization, three dimensional spectra of silver surface (b) as a function of the phase between the </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rPr>
              <a:t></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rPr>
              <a:t> and 2</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rPr>
              <a:t></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rPr>
              <a:t> fields. Total ion yield as a function of the phase delay between the </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rPr>
              <a:t></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rPr>
              <a:t> and 2</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rPr>
              <a:t></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rPr>
              <a:t> fields (c). Experimental data (squares) are overlapped by the ion yield (solid line) calculated for I</a:t>
            </a:r>
            <a:r>
              <a:rPr kumimoji="0" lang="en-US" sz="3600" b="1" i="0" strike="noStrike" cap="none" normalizeH="0" baseline="-30000" dirty="0" smtClean="0">
                <a:ln>
                  <a:noFill/>
                </a:ln>
                <a:effectLst/>
                <a:latin typeface="Times New Roman" pitchFamily="18" charset="0"/>
                <a:ea typeface="Times New Roman" pitchFamily="18" charset="0"/>
                <a:cs typeface="Times New Roman" pitchFamily="18" charset="0"/>
                <a:sym typeface="Symbol" pitchFamily="18" charset="2"/>
              </a:rPr>
              <a:t>1 </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rPr>
              <a:t>= 10</a:t>
            </a:r>
            <a:r>
              <a:rPr kumimoji="0" lang="en-US" sz="3600" b="1" i="0" strike="noStrike" cap="none" normalizeH="0" baseline="30000" dirty="0" smtClean="0">
                <a:ln>
                  <a:noFill/>
                </a:ln>
                <a:effectLst/>
                <a:latin typeface="Times New Roman" pitchFamily="18" charset="0"/>
                <a:ea typeface="Times New Roman" pitchFamily="18" charset="0"/>
                <a:cs typeface="Times New Roman" pitchFamily="18" charset="0"/>
                <a:sym typeface="Symbol" pitchFamily="18" charset="2"/>
              </a:rPr>
              <a:t>15</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rPr>
              <a:t> W/cm</a:t>
            </a:r>
            <a:r>
              <a:rPr kumimoji="0" lang="en-US" sz="3600" b="1" i="0" strike="noStrike" cap="none" normalizeH="0" baseline="30000" dirty="0" smtClean="0">
                <a:ln>
                  <a:noFill/>
                </a:ln>
                <a:effectLst/>
                <a:latin typeface="Times New Roman" pitchFamily="18" charset="0"/>
                <a:ea typeface="Times New Roman" pitchFamily="18" charset="0"/>
                <a:cs typeface="Times New Roman" pitchFamily="18" charset="0"/>
                <a:sym typeface="Symbol" pitchFamily="18" charset="2"/>
              </a:rPr>
              <a:t>2</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rPr>
              <a:t>, I</a:t>
            </a:r>
            <a:r>
              <a:rPr kumimoji="0" lang="en-US" sz="3600" b="1" i="0" strike="noStrike" cap="none" normalizeH="0" baseline="-30000" dirty="0" smtClean="0">
                <a:ln>
                  <a:noFill/>
                </a:ln>
                <a:effectLst/>
                <a:latin typeface="Times New Roman" pitchFamily="18" charset="0"/>
                <a:ea typeface="Times New Roman" pitchFamily="18" charset="0"/>
                <a:cs typeface="Times New Roman" pitchFamily="18" charset="0"/>
                <a:sym typeface="Symbol" pitchFamily="18" charset="2"/>
              </a:rPr>
              <a:t>2 </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rPr>
              <a:t>= 10</a:t>
            </a:r>
            <a:r>
              <a:rPr kumimoji="0" lang="en-US" sz="3600" b="1" i="0" strike="noStrike" cap="none" normalizeH="0" baseline="30000" dirty="0" smtClean="0">
                <a:ln>
                  <a:noFill/>
                </a:ln>
                <a:effectLst/>
                <a:latin typeface="Times New Roman" pitchFamily="18" charset="0"/>
                <a:ea typeface="Times New Roman" pitchFamily="18" charset="0"/>
                <a:cs typeface="Times New Roman" pitchFamily="18" charset="0"/>
                <a:sym typeface="Symbol" pitchFamily="18" charset="2"/>
              </a:rPr>
              <a:t>13</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rPr>
              <a:t> W/cm</a:t>
            </a:r>
            <a:r>
              <a:rPr kumimoji="0" lang="en-US" sz="3600" b="1" i="0" strike="noStrike" cap="none" normalizeH="0" baseline="30000" dirty="0" smtClean="0">
                <a:ln>
                  <a:noFill/>
                </a:ln>
                <a:effectLst/>
                <a:latin typeface="Times New Roman" pitchFamily="18" charset="0"/>
                <a:ea typeface="Times New Roman" pitchFamily="18" charset="0"/>
                <a:cs typeface="Times New Roman" pitchFamily="18" charset="0"/>
                <a:sym typeface="Symbol" pitchFamily="18" charset="2"/>
              </a:rPr>
              <a:t>2</a:t>
            </a:r>
            <a:r>
              <a:rPr kumimoji="0" lang="en-US" sz="3600"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rPr>
              <a:t>.</a:t>
            </a:r>
            <a:r>
              <a:rPr kumimoji="0" lang="sk-SK" sz="3600" b="1" i="0" strike="noStrike" cap="none" normalizeH="0" baseline="0" dirty="0" smtClean="0">
                <a:ln>
                  <a:noFill/>
                </a:ln>
                <a:effectLst/>
                <a:latin typeface="Times New Roman" pitchFamily="18" charset="0"/>
                <a:cs typeface="Times New Roman" pitchFamily="18" charset="0"/>
                <a:sym typeface="Symbol" pitchFamily="18" charset="2"/>
              </a:rPr>
              <a:t> </a:t>
            </a:r>
            <a:endParaRPr kumimoji="0" lang="sk-SK" sz="3600" b="1" i="0" strike="noStrike" cap="none" normalizeH="0" baseline="0" dirty="0" smtClean="0">
              <a:ln>
                <a:noFill/>
              </a:ln>
              <a:effectLst/>
              <a:latin typeface="Times New Roman" pitchFamily="18" charset="0"/>
              <a:ea typeface="Times New Roman" pitchFamily="18" charset="0"/>
              <a:cs typeface="Times New Roman" pitchFamily="18" charset="0"/>
              <a:sym typeface="Symbol" pitchFamily="18" charset="2"/>
            </a:endParaRPr>
          </a:p>
        </p:txBody>
      </p:sp>
      <p:sp>
        <p:nvSpPr>
          <p:cNvPr id="2110" name="Rectangle 62"/>
          <p:cNvSpPr>
            <a:spLocks noChangeArrowheads="1"/>
          </p:cNvSpPr>
          <p:nvPr/>
        </p:nvSpPr>
        <p:spPr bwMode="auto">
          <a:xfrm>
            <a:off x="0" y="0"/>
            <a:ext cx="3132455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sk-SK"/>
          </a:p>
        </p:txBody>
      </p:sp>
      <p:graphicFrame>
        <p:nvGraphicFramePr>
          <p:cNvPr id="2109" name="Object 61"/>
          <p:cNvGraphicFramePr>
            <a:graphicFrameLocks noChangeAspect="1"/>
          </p:cNvGraphicFramePr>
          <p:nvPr/>
        </p:nvGraphicFramePr>
        <p:xfrm>
          <a:off x="21945600" y="28575000"/>
          <a:ext cx="7794625" cy="723900"/>
        </p:xfrm>
        <a:graphic>
          <a:graphicData uri="http://schemas.openxmlformats.org/presentationml/2006/ole">
            <p:oleObj spid="_x0000_s2109" r:id="rId11" imgW="2768600" imgH="254000" progId="Equation.DSMT4">
              <p:embed/>
            </p:oleObj>
          </a:graphicData>
        </a:graphic>
      </p:graphicFrame>
      <p:sp>
        <p:nvSpPr>
          <p:cNvPr id="2112" name="Rectangle 64"/>
          <p:cNvSpPr>
            <a:spLocks noChangeArrowheads="1"/>
          </p:cNvSpPr>
          <p:nvPr/>
        </p:nvSpPr>
        <p:spPr bwMode="auto">
          <a:xfrm>
            <a:off x="21996342" y="29612363"/>
            <a:ext cx="8350363"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t>
            </a:r>
            <a:r>
              <a:rPr kumimoji="0" lang="en-US" sz="3600" b="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1</a:t>
            </a:r>
            <a:r>
              <a:rPr kumimoji="0" lang="en-US" sz="3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a:t>
            </a:r>
            <a:r>
              <a:rPr kumimoji="0" lang="en-US" sz="3600" b="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3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amplitudes for the </a:t>
            </a:r>
            <a:r>
              <a:rPr kumimoji="0" lang="en-US" sz="3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US" sz="3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2</a:t>
            </a:r>
            <a:r>
              <a:rPr kumimoji="0" lang="en-US" sz="3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US" sz="3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field</a:t>
            </a:r>
          </a:p>
          <a:p>
            <a:pPr marL="0" marR="0" lvl="0" indent="0" algn="just" defTabSz="914400" rtl="0" eaLnBrk="1" fontAlgn="base" latinLnBrk="0" hangingPunct="1">
              <a:lnSpc>
                <a:spcPct val="100000"/>
              </a:lnSpc>
              <a:spcBef>
                <a:spcPct val="0"/>
              </a:spcBef>
              <a:spcAft>
                <a:spcPct val="0"/>
              </a:spcAft>
              <a:buClrTx/>
              <a:buSzTx/>
              <a:buFont typeface="Symbol" pitchFamily="18" charset="2"/>
              <a:buChar char="j"/>
              <a:tabLst/>
            </a:pPr>
            <a:r>
              <a:rPr lang="en-US" sz="3600" dirty="0" smtClean="0">
                <a:latin typeface="Times New Roman" pitchFamily="18" charset="0"/>
                <a:ea typeface="Times New Roman" pitchFamily="18" charset="0"/>
                <a:cs typeface="Times New Roman" pitchFamily="18" charset="0"/>
              </a:rPr>
              <a:t> </a:t>
            </a:r>
            <a:r>
              <a:rPr lang="en-US" sz="3600" dirty="0" smtClean="0">
                <a:latin typeface="Times New Roman" pitchFamily="18" charset="0"/>
                <a:ea typeface="Times New Roman" pitchFamily="18" charset="0"/>
                <a:cs typeface="Times New Roman" pitchFamily="18" charset="0"/>
              </a:rPr>
              <a:t>- </a:t>
            </a:r>
            <a:r>
              <a:rPr kumimoji="0" lang="en-US" sz="3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phase </a:t>
            </a:r>
          </a:p>
          <a:p>
            <a:pPr marL="0" marR="0" lvl="0" indent="0" algn="just" defTabSz="914400" rtl="0" eaLnBrk="1" fontAlgn="base" latinLnBrk="0" hangingPunct="1">
              <a:lnSpc>
                <a:spcPct val="100000"/>
              </a:lnSpc>
              <a:spcBef>
                <a:spcPct val="0"/>
              </a:spcBef>
              <a:spcAft>
                <a:spcPct val="0"/>
              </a:spcAft>
              <a:buClrTx/>
              <a:buSzTx/>
              <a:tabLst/>
            </a:pPr>
            <a:r>
              <a:rPr kumimoji="0" lang="en-US" sz="3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a:t>
            </a:r>
            <a:r>
              <a:rPr kumimoji="0" lang="en-US" sz="3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3600" dirty="0" smtClean="0">
                <a:latin typeface="Times New Roman" pitchFamily="18" charset="0"/>
                <a:ea typeface="Times New Roman" pitchFamily="18" charset="0"/>
                <a:cs typeface="Times New Roman" pitchFamily="18" charset="0"/>
              </a:rPr>
              <a:t> </a:t>
            </a:r>
            <a:r>
              <a:rPr lang="en-US" sz="3600" dirty="0" smtClean="0">
                <a:latin typeface="Times New Roman" pitchFamily="18" charset="0"/>
                <a:ea typeface="Times New Roman" pitchFamily="18" charset="0"/>
                <a:cs typeface="Times New Roman" pitchFamily="18" charset="0"/>
              </a:rPr>
              <a:t>- </a:t>
            </a:r>
            <a:r>
              <a:rPr kumimoji="0" lang="en-US" sz="3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additional phase shift between the fields</a:t>
            </a:r>
            <a:endParaRPr kumimoji="0" lang="en-US" sz="36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pic>
        <p:nvPicPr>
          <p:cNvPr id="2113" name="Picture 65"/>
          <p:cNvPicPr>
            <a:picLocks noChangeAspect="1" noChangeArrowheads="1"/>
          </p:cNvPicPr>
          <p:nvPr/>
        </p:nvPicPr>
        <p:blipFill>
          <a:blip r:embed="rId12" cstate="print"/>
          <a:srcRect/>
          <a:stretch>
            <a:fillRect/>
          </a:stretch>
        </p:blipFill>
        <p:spPr bwMode="auto">
          <a:xfrm>
            <a:off x="884239" y="37730474"/>
            <a:ext cx="10374311" cy="149347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14800" rtl="0" eaLnBrk="1" fontAlgn="base" latinLnBrk="0" hangingPunct="1">
          <a:lnSpc>
            <a:spcPct val="100000"/>
          </a:lnSpc>
          <a:spcBef>
            <a:spcPct val="0"/>
          </a:spcBef>
          <a:spcAft>
            <a:spcPct val="0"/>
          </a:spcAft>
          <a:buClrTx/>
          <a:buSzTx/>
          <a:buFontTx/>
          <a:buNone/>
          <a:tabLst/>
          <a:defRPr kumimoji="0" lang="en-US" sz="8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14800" rtl="0" eaLnBrk="1" fontAlgn="base" latinLnBrk="0" hangingPunct="1">
          <a:lnSpc>
            <a:spcPct val="100000"/>
          </a:lnSpc>
          <a:spcBef>
            <a:spcPct val="0"/>
          </a:spcBef>
          <a:spcAft>
            <a:spcPct val="0"/>
          </a:spcAft>
          <a:buClrTx/>
          <a:buSzTx/>
          <a:buFontTx/>
          <a:buNone/>
          <a:tabLst/>
          <a:defRPr kumimoji="0" lang="en-US" sz="8100" b="0" i="0" u="none" strike="noStrike" cap="none" normalizeH="0" baseline="0" smtClean="0">
            <a:ln>
              <a:noFill/>
            </a:ln>
            <a:solidFill>
              <a:schemeClr val="tx1"/>
            </a:solidFill>
            <a:effectLst/>
            <a:latin typeface="Arial" charset="0"/>
          </a:defRPr>
        </a:defPPr>
      </a:lstStyle>
    </a:lnDef>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2106</TotalTime>
  <Words>593</Words>
  <Application>Microsoft Office PowerPoint</Application>
  <PresentationFormat>Custom</PresentationFormat>
  <Paragraphs>34</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Predvolený návrh</vt:lpstr>
      <vt:lpstr>Equation.DSMT4</vt:lpstr>
      <vt:lpstr>Slide 1</vt:lpstr>
    </vt:vector>
  </TitlesOfParts>
  <Company>ILC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aranyosiova</dc:creator>
  <cp:lastModifiedBy>Monika Jerigova</cp:lastModifiedBy>
  <cp:revision>72</cp:revision>
  <dcterms:created xsi:type="dcterms:W3CDTF">2004-07-26T12:37:57Z</dcterms:created>
  <dcterms:modified xsi:type="dcterms:W3CDTF">2017-07-14T11:40:54Z</dcterms:modified>
</cp:coreProperties>
</file>